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715000" cx="9144000"/>
  <p:notesSz cx="6858000" cy="9144000"/>
  <p:embeddedFontLst>
    <p:embeddedFont>
      <p:font typeface="Rajdhani SemiBold"/>
      <p:regular r:id="rId17"/>
      <p:bold r:id="rId18"/>
    </p:embeddedFont>
    <p:embeddedFont>
      <p:font typeface="Montserrat"/>
      <p:regular r:id="rId19"/>
      <p:bold r:id="rId20"/>
      <p:italic r:id="rId21"/>
      <p:boldItalic r:id="rId22"/>
    </p:embeddedFont>
    <p:embeddedFont>
      <p:font typeface="Montserrat Medium"/>
      <p:regular r:id="rId23"/>
      <p:bold r:id="rId24"/>
      <p:italic r:id="rId25"/>
      <p:boldItalic r:id="rId26"/>
    </p:embeddedFont>
    <p:embeddedFont>
      <p:font typeface="Open Sans SemiBold"/>
      <p:regular r:id="rId27"/>
      <p:bold r:id="rId28"/>
      <p:italic r:id="rId29"/>
      <p:boldItalic r:id="rId30"/>
    </p:embeddedFont>
    <p:embeddedFont>
      <p:font typeface="Rajdhani Medium"/>
      <p:regular r:id="rId31"/>
      <p:bold r:id="rId32"/>
    </p:embeddedFont>
    <p:embeddedFont>
      <p:font typeface="Rajdhani"/>
      <p:regular r:id="rId33"/>
      <p:bold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iuBUpidj/VXr+fHgTLL0y06TER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OpenSansSemiBold-bold.fntdata"/><Relationship Id="rId27" Type="http://schemas.openxmlformats.org/officeDocument/2006/relationships/font" Target="fonts/OpenSansSemiBol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Semi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jdhaniMedium-regular.fntdata"/><Relationship Id="rId30" Type="http://schemas.openxmlformats.org/officeDocument/2006/relationships/font" Target="fonts/OpenSansSemiBold-boldItalic.fntdata"/><Relationship Id="rId11" Type="http://schemas.openxmlformats.org/officeDocument/2006/relationships/slide" Target="slides/slide7.xml"/><Relationship Id="rId33" Type="http://schemas.openxmlformats.org/officeDocument/2006/relationships/font" Target="fonts/Rajdhani-regular.fntdata"/><Relationship Id="rId10" Type="http://schemas.openxmlformats.org/officeDocument/2006/relationships/slide" Target="slides/slide6.xml"/><Relationship Id="rId32" Type="http://schemas.openxmlformats.org/officeDocument/2006/relationships/font" Target="fonts/RajdhaniMedium-bold.fntdata"/><Relationship Id="rId13" Type="http://schemas.openxmlformats.org/officeDocument/2006/relationships/slide" Target="slides/slide9.xml"/><Relationship Id="rId35" Type="http://schemas.openxmlformats.org/officeDocument/2006/relationships/font" Target="fonts/OpenSans-regular.fntdata"/><Relationship Id="rId12" Type="http://schemas.openxmlformats.org/officeDocument/2006/relationships/slide" Target="slides/slide8.xml"/><Relationship Id="rId34" Type="http://schemas.openxmlformats.org/officeDocument/2006/relationships/font" Target="fonts/Rajdhani-bold.fntdata"/><Relationship Id="rId15" Type="http://schemas.openxmlformats.org/officeDocument/2006/relationships/slide" Target="slides/slide11.xml"/><Relationship Id="rId37" Type="http://schemas.openxmlformats.org/officeDocument/2006/relationships/font" Target="fonts/OpenSans-italic.fntdata"/><Relationship Id="rId14" Type="http://schemas.openxmlformats.org/officeDocument/2006/relationships/slide" Target="slides/slide10.xml"/><Relationship Id="rId36" Type="http://schemas.openxmlformats.org/officeDocument/2006/relationships/font" Target="fonts/OpenSans-bold.fntdata"/><Relationship Id="rId17" Type="http://schemas.openxmlformats.org/officeDocument/2006/relationships/font" Target="fonts/RajdhaniSemiBold-regular.fntdata"/><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OpenSans-boldItalic.fntdata"/><Relationship Id="rId19" Type="http://schemas.openxmlformats.org/officeDocument/2006/relationships/font" Target="fonts/Montserrat-regular.fntdata"/><Relationship Id="rId18" Type="http://schemas.openxmlformats.org/officeDocument/2006/relationships/font" Target="fonts/Rajdhani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685800"/>
            <a:ext cx="5486399"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1pPr>
            <a:lvl2pPr indent="-304800" lvl="1" marL="9144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3pPr>
            <a:lvl4pPr indent="-304800" lvl="3" marL="18288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5pPr>
            <a:lvl6pPr indent="-304800" lvl="5" marL="27432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6pPr>
            <a:lvl7pPr indent="-304800" lvl="6" marL="32004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7pPr>
            <a:lvl8pPr indent="-304800" lvl="7" marL="36576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8pPr>
            <a:lvl9pPr indent="-304800" lvl="8" marL="4114800" marR="0" rtl="0" algn="l">
              <a:lnSpc>
                <a:spcPct val="100000"/>
              </a:lnSpc>
              <a:spcBef>
                <a:spcPts val="0"/>
              </a:spcBef>
              <a:spcAft>
                <a:spcPts val="0"/>
              </a:spcAft>
              <a:buClr>
                <a:schemeClr val="dk1"/>
              </a:buClr>
              <a:buSzPts val="1200"/>
              <a:buFont typeface="Calibri"/>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notes"/>
          <p:cNvSpPr/>
          <p:nvPr>
            <p:ph idx="2" type="sldImg"/>
          </p:nvPr>
        </p:nvSpPr>
        <p:spPr>
          <a:xfrm>
            <a:off x="573088" y="812800"/>
            <a:ext cx="6413500" cy="40084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288" name="Google Shape;288;p2: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8178b1299_0_20:notes"/>
          <p:cNvSpPr/>
          <p:nvPr>
            <p:ph idx="2" type="sldImg"/>
          </p:nvPr>
        </p:nvSpPr>
        <p:spPr>
          <a:xfrm>
            <a:off x="573088" y="812800"/>
            <a:ext cx="6413400" cy="4008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128178b1299_0_20: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s-AR"/>
              <a:t>Nueva columna para precio</a:t>
            </a:r>
            <a:endParaRPr/>
          </a:p>
          <a:p>
            <a:pPr indent="0" lvl="0" marL="0" rtl="0" algn="l">
              <a:lnSpc>
                <a:spcPct val="100000"/>
              </a:lnSpc>
              <a:spcBef>
                <a:spcPts val="0"/>
              </a:spcBef>
              <a:spcAft>
                <a:spcPts val="0"/>
              </a:spcAft>
              <a:buSzPts val="1200"/>
              <a:buNone/>
            </a:pPr>
            <a:r>
              <a:rPr lang="es-AR"/>
              <a:t>Precio: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1. precio en uds</a:t>
            </a:r>
            <a:endParaRPr/>
          </a:p>
          <a:p>
            <a:pPr indent="0" lvl="0" marL="0" rtl="0" algn="l">
              <a:lnSpc>
                <a:spcPct val="100000"/>
              </a:lnSpc>
              <a:spcBef>
                <a:spcPts val="0"/>
              </a:spcBef>
              <a:spcAft>
                <a:spcPts val="0"/>
              </a:spcAft>
              <a:buSzPts val="1200"/>
              <a:buNone/>
            </a:pPr>
            <a:r>
              <a:rPr lang="es-AR"/>
              <a:t>2. Price aprox en USD</a:t>
            </a:r>
            <a:endParaRPr/>
          </a:p>
          <a:p>
            <a:pPr indent="0" lvl="0" marL="0" rtl="0" algn="l">
              <a:lnSpc>
                <a:spcPct val="100000"/>
              </a:lnSpc>
              <a:spcBef>
                <a:spcPts val="0"/>
              </a:spcBef>
              <a:spcAft>
                <a:spcPts val="0"/>
              </a:spcAft>
              <a:buSzPts val="1200"/>
              <a:buNone/>
            </a:pPr>
            <a:r>
              <a:rPr lang="es-AR"/>
              <a:t>Cuantos vacíos quedan???</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Promedio de precios para completar</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Variación de Precios por store.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Nivel de missing por variable + nivel de missing por </a:t>
            </a:r>
            <a:endParaRPr/>
          </a:p>
          <a:p>
            <a:pPr indent="0" lvl="0" marL="0" rtl="0" algn="l">
              <a:lnSpc>
                <a:spcPct val="100000"/>
              </a:lnSpc>
              <a:spcBef>
                <a:spcPts val="0"/>
              </a:spcBef>
              <a:spcAft>
                <a:spcPts val="0"/>
              </a:spcAft>
              <a:buSzPts val="1200"/>
              <a:buNone/>
            </a:pPr>
            <a:r>
              <a:rPr lang="es-AR"/>
              <a:t>Rooms a</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414" name="Google Shape;414;g128178b1299_0_20: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8178b1299_0_10:notes"/>
          <p:cNvSpPr/>
          <p:nvPr>
            <p:ph idx="2" type="sldImg"/>
          </p:nvPr>
        </p:nvSpPr>
        <p:spPr>
          <a:xfrm>
            <a:off x="573088" y="812800"/>
            <a:ext cx="6413400" cy="4008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128178b1299_0_10: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s-AR"/>
              <a:t>Nueva columna para precio</a:t>
            </a:r>
            <a:endParaRPr/>
          </a:p>
          <a:p>
            <a:pPr indent="0" lvl="0" marL="0" rtl="0" algn="l">
              <a:lnSpc>
                <a:spcPct val="100000"/>
              </a:lnSpc>
              <a:spcBef>
                <a:spcPts val="0"/>
              </a:spcBef>
              <a:spcAft>
                <a:spcPts val="0"/>
              </a:spcAft>
              <a:buSzPts val="1200"/>
              <a:buNone/>
            </a:pPr>
            <a:r>
              <a:rPr lang="es-AR"/>
              <a:t>Precio: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1. precio en uds</a:t>
            </a:r>
            <a:endParaRPr/>
          </a:p>
          <a:p>
            <a:pPr indent="0" lvl="0" marL="0" rtl="0" algn="l">
              <a:lnSpc>
                <a:spcPct val="100000"/>
              </a:lnSpc>
              <a:spcBef>
                <a:spcPts val="0"/>
              </a:spcBef>
              <a:spcAft>
                <a:spcPts val="0"/>
              </a:spcAft>
              <a:buSzPts val="1200"/>
              <a:buNone/>
            </a:pPr>
            <a:r>
              <a:rPr lang="es-AR"/>
              <a:t>2. Price aprox en USD</a:t>
            </a:r>
            <a:endParaRPr/>
          </a:p>
          <a:p>
            <a:pPr indent="0" lvl="0" marL="0" rtl="0" algn="l">
              <a:lnSpc>
                <a:spcPct val="100000"/>
              </a:lnSpc>
              <a:spcBef>
                <a:spcPts val="0"/>
              </a:spcBef>
              <a:spcAft>
                <a:spcPts val="0"/>
              </a:spcAft>
              <a:buSzPts val="1200"/>
              <a:buNone/>
            </a:pPr>
            <a:r>
              <a:rPr lang="es-AR"/>
              <a:t>Cuantos vacíos quedan???</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Promedio de precios para completar</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Variación de Precios por store.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Nivel de missing por variable + nivel de missing por </a:t>
            </a:r>
            <a:endParaRPr/>
          </a:p>
          <a:p>
            <a:pPr indent="0" lvl="0" marL="0" rtl="0" algn="l">
              <a:lnSpc>
                <a:spcPct val="100000"/>
              </a:lnSpc>
              <a:spcBef>
                <a:spcPts val="0"/>
              </a:spcBef>
              <a:spcAft>
                <a:spcPts val="0"/>
              </a:spcAft>
              <a:buSzPts val="1200"/>
              <a:buNone/>
            </a:pPr>
            <a:r>
              <a:rPr lang="es-AR"/>
              <a:t>Rooms a</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426" name="Google Shape;426;g128178b1299_0_10: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8d4ad8f93_0_71:notes"/>
          <p:cNvSpPr/>
          <p:nvPr>
            <p:ph idx="2" type="sldImg"/>
          </p:nvPr>
        </p:nvSpPr>
        <p:spPr>
          <a:xfrm>
            <a:off x="573088" y="812800"/>
            <a:ext cx="6413400" cy="4008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128d4ad8f93_0_71: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42" name="Google Shape;442;g128d4ad8f93_0_71: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notes"/>
          <p:cNvSpPr/>
          <p:nvPr>
            <p:ph idx="2" type="sldImg"/>
          </p:nvPr>
        </p:nvSpPr>
        <p:spPr>
          <a:xfrm>
            <a:off x="573088" y="812800"/>
            <a:ext cx="6413500" cy="40084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3: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152400" rtl="0" algn="l">
              <a:lnSpc>
                <a:spcPct val="115000"/>
              </a:lnSpc>
              <a:spcBef>
                <a:spcPts val="0"/>
              </a:spcBef>
              <a:spcAft>
                <a:spcPts val="0"/>
              </a:spcAft>
              <a:buSzPts val="1200"/>
              <a:buNone/>
            </a:pPr>
            <a:r>
              <a:rPr lang="es-AR"/>
              <a:t>Análisis Descriptivo: missing, % participación de categorías, descartar información no relevante para la pregunta</a:t>
            </a:r>
            <a:endParaRPr/>
          </a:p>
          <a:p>
            <a:pPr indent="0" lvl="0" marL="152400" rtl="0" algn="l">
              <a:lnSpc>
                <a:spcPct val="115000"/>
              </a:lnSpc>
              <a:spcBef>
                <a:spcPts val="0"/>
              </a:spcBef>
              <a:spcAft>
                <a:spcPts val="0"/>
              </a:spcAft>
              <a:buSzPts val="1200"/>
              <a:buNone/>
            </a:pPr>
            <a:r>
              <a:rPr lang="es-AR"/>
              <a:t>EDA: d</a:t>
            </a:r>
            <a:r>
              <a:rPr lang="es-AR" sz="1200">
                <a:solidFill>
                  <a:srgbClr val="FFFFFF"/>
                </a:solidFill>
                <a:latin typeface="Montserrat Medium"/>
                <a:ea typeface="Montserrat Medium"/>
                <a:cs typeface="Montserrat Medium"/>
                <a:sym typeface="Montserrat Medium"/>
              </a:rPr>
              <a:t>escartar información no relevante, verificar la calidad de los datos, recuperar datos necesarios, identificar y eliminar outliers, evaluar correlación entre los datos.</a:t>
            </a:r>
            <a:endParaRPr/>
          </a:p>
          <a:p>
            <a:pPr indent="0" lvl="0" marL="0" rtl="0" algn="l">
              <a:lnSpc>
                <a:spcPct val="100000"/>
              </a:lnSpc>
              <a:spcBef>
                <a:spcPts val="0"/>
              </a:spcBef>
              <a:spcAft>
                <a:spcPts val="0"/>
              </a:spcAft>
              <a:buSzPts val="1200"/>
              <a:buNone/>
            </a:pPr>
            <a:r>
              <a:t/>
            </a:r>
            <a:endParaRPr/>
          </a:p>
        </p:txBody>
      </p:sp>
      <p:sp>
        <p:nvSpPr>
          <p:cNvPr id="296" name="Google Shape;296;p3: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notes"/>
          <p:cNvSpPr/>
          <p:nvPr>
            <p:ph idx="2" type="sldImg"/>
          </p:nvPr>
        </p:nvSpPr>
        <p:spPr>
          <a:xfrm>
            <a:off x="573088" y="812800"/>
            <a:ext cx="6413500" cy="40084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4: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127000" lvl="0" marL="101600" rtl="0" algn="l">
              <a:lnSpc>
                <a:spcPct val="100000"/>
              </a:lnSpc>
              <a:spcBef>
                <a:spcPts val="0"/>
              </a:spcBef>
              <a:spcAft>
                <a:spcPts val="0"/>
              </a:spcAft>
              <a:buSzPts val="2000"/>
              <a:buChar char="●"/>
            </a:pPr>
            <a:r>
              <a:rPr lang="es-AR" sz="1200">
                <a:latin typeface="Rajdhani"/>
                <a:ea typeface="Rajdhani"/>
                <a:cs typeface="Rajdhani"/>
                <a:sym typeface="Rajdhani"/>
              </a:rPr>
              <a:t>El dataset cuenta con aprox. 120 mil registros de ventas correspondientes al 1S2017 y 25 columnas con datos numéricos, texto, estructurados y no estructurados.</a:t>
            </a:r>
            <a:endParaRPr/>
          </a:p>
          <a:p>
            <a:pPr indent="-127000" lvl="0" marL="101600" rtl="0" algn="l">
              <a:lnSpc>
                <a:spcPct val="100000"/>
              </a:lnSpc>
              <a:spcBef>
                <a:spcPts val="0"/>
              </a:spcBef>
              <a:spcAft>
                <a:spcPts val="0"/>
              </a:spcAft>
              <a:buSzPts val="2000"/>
              <a:buChar char="●"/>
            </a:pPr>
            <a:r>
              <a:rPr lang="es-AR" sz="1200">
                <a:latin typeface="Rajdhani"/>
                <a:ea typeface="Rajdhani"/>
                <a:cs typeface="Rajdhani"/>
                <a:sym typeface="Rajdhani"/>
              </a:rPr>
              <a:t>El 70% de los registros corresponden a los grandes aglomerados, destacándose CABA con el 27%.</a:t>
            </a:r>
            <a:endParaRPr/>
          </a:p>
          <a:p>
            <a:pPr indent="-127000" lvl="0" marL="101600" rtl="0" algn="l">
              <a:lnSpc>
                <a:spcPct val="100000"/>
              </a:lnSpc>
              <a:spcBef>
                <a:spcPts val="0"/>
              </a:spcBef>
              <a:spcAft>
                <a:spcPts val="0"/>
              </a:spcAft>
              <a:buSzPts val="2000"/>
              <a:buChar char="●"/>
            </a:pPr>
            <a:r>
              <a:rPr lang="es-AR" sz="1200">
                <a:latin typeface="Rajdhani"/>
                <a:ea typeface="Rajdhani"/>
                <a:cs typeface="Rajdhani"/>
                <a:sym typeface="Rajdhani"/>
              </a:rPr>
              <a:t>El 97 % de los registros están orientados a unidades habitacionales y el 3% restante se identifica con actividad comercial. Descartar por dispersione ne l eel precio</a:t>
            </a:r>
            <a:endParaRPr/>
          </a:p>
          <a:p>
            <a:pPr indent="-127000" lvl="0" marL="101600" marR="0" rtl="0" algn="l">
              <a:lnSpc>
                <a:spcPct val="100000"/>
              </a:lnSpc>
              <a:spcBef>
                <a:spcPts val="0"/>
              </a:spcBef>
              <a:spcAft>
                <a:spcPts val="0"/>
              </a:spcAft>
              <a:buClr>
                <a:schemeClr val="dk1"/>
              </a:buClr>
              <a:buSzPts val="2000"/>
              <a:buFont typeface="Calibri"/>
              <a:buChar char="●"/>
            </a:pPr>
            <a:r>
              <a:rPr lang="es-AR" sz="1200">
                <a:latin typeface="Rajdhani"/>
                <a:ea typeface="Rajdhani"/>
                <a:cs typeface="Rajdhani"/>
                <a:sym typeface="Rajdhani"/>
              </a:rPr>
              <a:t>El 72% de las operaciones se realizan en USD.</a:t>
            </a:r>
            <a:endParaRPr/>
          </a:p>
          <a:p>
            <a:pPr indent="-127000" lvl="0" marL="101600" rtl="0" algn="l">
              <a:lnSpc>
                <a:spcPct val="100000"/>
              </a:lnSpc>
              <a:spcBef>
                <a:spcPts val="0"/>
              </a:spcBef>
              <a:spcAft>
                <a:spcPts val="0"/>
              </a:spcAft>
              <a:buSzPts val="2000"/>
              <a:buChar char="●"/>
            </a:pPr>
            <a:r>
              <a:rPr lang="es-AR" sz="1200">
                <a:latin typeface="Rajdhani"/>
                <a:ea typeface="Rajdhani"/>
                <a:cs typeface="Rajdhani"/>
                <a:sym typeface="Rajdhani"/>
              </a:rPr>
              <a:t>Se encontraron missing en variables relevantes (precios y superficies) y relaciones incongruentes entre variables (por ej, superficiel total &lt; superficie cubierta).</a:t>
            </a:r>
            <a:endParaRPr/>
          </a:p>
          <a:p>
            <a:pPr indent="-127000" lvl="0" marL="101600" rtl="0" algn="l">
              <a:lnSpc>
                <a:spcPct val="100000"/>
              </a:lnSpc>
              <a:spcBef>
                <a:spcPts val="0"/>
              </a:spcBef>
              <a:spcAft>
                <a:spcPts val="0"/>
              </a:spcAft>
              <a:buSzPts val="2000"/>
              <a:buChar char="●"/>
            </a:pPr>
            <a:r>
              <a:rPr lang="es-AR" sz="1200">
                <a:latin typeface="Rajdhani"/>
                <a:ea typeface="Rajdhani"/>
                <a:cs typeface="Rajdhani"/>
                <a:sym typeface="Rajdhani"/>
              </a:rPr>
              <a:t>Podemos llenar columna rooms con ambientes de la columna description?</a:t>
            </a:r>
            <a:endParaRPr/>
          </a:p>
        </p:txBody>
      </p:sp>
      <p:sp>
        <p:nvSpPr>
          <p:cNvPr id="315" name="Google Shape;315;p4: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5:notes"/>
          <p:cNvSpPr/>
          <p:nvPr>
            <p:ph idx="2" type="sldImg"/>
          </p:nvPr>
        </p:nvSpPr>
        <p:spPr>
          <a:xfrm>
            <a:off x="573088" y="812800"/>
            <a:ext cx="6413500" cy="40084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5: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s-AR"/>
              <a:t>1. Se analizo el % de nulos por columnas 🡪 Nos quedamos con CABA.</a:t>
            </a:r>
            <a:endParaRPr/>
          </a:p>
          <a:p>
            <a:pPr indent="-228600" lvl="0" marL="228600" rtl="0" algn="l">
              <a:lnSpc>
                <a:spcPct val="100000"/>
              </a:lnSpc>
              <a:spcBef>
                <a:spcPts val="0"/>
              </a:spcBef>
              <a:spcAft>
                <a:spcPts val="0"/>
              </a:spcAft>
              <a:buSzPts val="1200"/>
              <a:buAutoNum type="arabicPeriod"/>
            </a:pPr>
            <a:r>
              <a:rPr lang="es-AR"/>
              <a:t>Se identificó la variable target: Precio por m2 = precio usd / superficie total 🡪 Variables a no imputar datos de ser posible.</a:t>
            </a:r>
            <a:endParaRPr/>
          </a:p>
          <a:p>
            <a:pPr indent="-228600" lvl="1" marL="685800" rtl="0" algn="l">
              <a:lnSpc>
                <a:spcPct val="100000"/>
              </a:lnSpc>
              <a:spcBef>
                <a:spcPts val="0"/>
              </a:spcBef>
              <a:spcAft>
                <a:spcPts val="0"/>
              </a:spcAft>
              <a:buSzPts val="1200"/>
              <a:buAutoNum type="arabicPeriod"/>
            </a:pPr>
            <a:r>
              <a:rPr lang="es-AR"/>
              <a:t>PRECIO:</a:t>
            </a:r>
            <a:endParaRPr/>
          </a:p>
          <a:p>
            <a:pPr indent="-228600" lvl="2" marL="1143000" rtl="0" algn="l">
              <a:lnSpc>
                <a:spcPct val="100000"/>
              </a:lnSpc>
              <a:spcBef>
                <a:spcPts val="0"/>
              </a:spcBef>
              <a:spcAft>
                <a:spcPts val="0"/>
              </a:spcAft>
              <a:buSzPts val="1200"/>
              <a:buAutoNum type="arabicPeriod"/>
            </a:pPr>
            <a:r>
              <a:rPr lang="es-AR"/>
              <a:t>Price = vacío 147 (0,5%) </a:t>
            </a:r>
            <a:endParaRPr/>
          </a:p>
          <a:p>
            <a:pPr indent="-228600" lvl="2" marL="1143000" rtl="0" algn="l">
              <a:lnSpc>
                <a:spcPct val="100000"/>
              </a:lnSpc>
              <a:spcBef>
                <a:spcPts val="0"/>
              </a:spcBef>
              <a:spcAft>
                <a:spcPts val="0"/>
              </a:spcAft>
              <a:buSzPts val="1200"/>
              <a:buAutoNum type="arabicPeriod"/>
            </a:pPr>
            <a:r>
              <a:rPr lang="es-AR"/>
              <a:t>No hay otros campos de donde inferir el precio.</a:t>
            </a:r>
            <a:endParaRPr/>
          </a:p>
          <a:p>
            <a:pPr indent="-228600" lvl="2" marL="1143000" rtl="0" algn="l">
              <a:lnSpc>
                <a:spcPct val="100000"/>
              </a:lnSpc>
              <a:spcBef>
                <a:spcPts val="0"/>
              </a:spcBef>
              <a:spcAft>
                <a:spcPts val="0"/>
              </a:spcAft>
              <a:buSzPts val="1200"/>
              <a:buAutoNum type="arabicPeriod"/>
            </a:pPr>
            <a:r>
              <a:rPr lang="es-AR"/>
              <a:t>Eliminar registros?</a:t>
            </a:r>
            <a:endParaRPr/>
          </a:p>
          <a:p>
            <a:pPr indent="-228600" lvl="1" marL="685800" rtl="0" algn="l">
              <a:lnSpc>
                <a:spcPct val="100000"/>
              </a:lnSpc>
              <a:spcBef>
                <a:spcPts val="0"/>
              </a:spcBef>
              <a:spcAft>
                <a:spcPts val="0"/>
              </a:spcAft>
              <a:buSzPts val="1200"/>
              <a:buAutoNum type="arabicPeriod"/>
            </a:pPr>
            <a:r>
              <a:rPr lang="es-AR"/>
              <a:t> SUPERFICIE</a:t>
            </a:r>
            <a:endParaRPr/>
          </a:p>
          <a:p>
            <a:pPr indent="-228600" lvl="2" marL="1143000" rtl="0" algn="l">
              <a:lnSpc>
                <a:spcPct val="100000"/>
              </a:lnSpc>
              <a:spcBef>
                <a:spcPts val="0"/>
              </a:spcBef>
              <a:spcAft>
                <a:spcPts val="0"/>
              </a:spcAft>
              <a:buSzPts val="1200"/>
              <a:buAutoNum type="arabicPeriod"/>
            </a:pPr>
            <a:r>
              <a:rPr lang="es-AR"/>
              <a:t>Surface_total = 0 🡪 15 – Surface_total = vacío 5879: missing total 5894 (18%)</a:t>
            </a:r>
            <a:endParaRPr/>
          </a:p>
          <a:p>
            <a:pPr indent="-228600" lvl="2" marL="1143000" rtl="0" algn="l">
              <a:lnSpc>
                <a:spcPct val="100000"/>
              </a:lnSpc>
              <a:spcBef>
                <a:spcPts val="0"/>
              </a:spcBef>
              <a:spcAft>
                <a:spcPts val="0"/>
              </a:spcAft>
              <a:buSzPts val="1200"/>
              <a:buAutoNum type="arabicPeriod"/>
            </a:pPr>
            <a:r>
              <a:rPr lang="es-AR"/>
              <a:t>Imputar con superficie cubierta: completo 5093 campos: quitar metros mínimos por ej. Menores a 10.</a:t>
            </a:r>
            <a:endParaRPr/>
          </a:p>
          <a:p>
            <a:pPr indent="-228600" lvl="2" marL="1143000" rtl="0" algn="l">
              <a:lnSpc>
                <a:spcPct val="100000"/>
              </a:lnSpc>
              <a:spcBef>
                <a:spcPts val="0"/>
              </a:spcBef>
              <a:spcAft>
                <a:spcPts val="0"/>
              </a:spcAft>
              <a:buSzPts val="1200"/>
              <a:buAutoNum type="arabicPeriod"/>
            </a:pPr>
            <a:r>
              <a:rPr lang="es-AR"/>
              <a:t>Eliminar registros</a:t>
            </a:r>
            <a:endParaRPr/>
          </a:p>
          <a:p>
            <a:pPr indent="-152400" lvl="2" marL="1143000" rtl="0" algn="l">
              <a:lnSpc>
                <a:spcPct val="100000"/>
              </a:lnSpc>
              <a:spcBef>
                <a:spcPts val="0"/>
              </a:spcBef>
              <a:spcAft>
                <a:spcPts val="0"/>
              </a:spcAft>
              <a:buSzPts val="1200"/>
              <a:buNone/>
            </a:pPr>
            <a:r>
              <a:t/>
            </a:r>
            <a:endParaRPr/>
          </a:p>
          <a:p>
            <a:pPr indent="-152400" lvl="0" marL="228600" rtl="0" algn="l">
              <a:lnSpc>
                <a:spcPct val="100000"/>
              </a:lnSpc>
              <a:spcBef>
                <a:spcPts val="0"/>
              </a:spcBef>
              <a:spcAft>
                <a:spcPts val="0"/>
              </a:spcAft>
              <a:buSzPts val="1200"/>
              <a:buNone/>
            </a:pPr>
            <a:r>
              <a:t/>
            </a:r>
            <a:endParaRPr/>
          </a:p>
          <a:p>
            <a:pPr indent="-228600" lvl="1" marL="685800" rtl="0" algn="l">
              <a:lnSpc>
                <a:spcPct val="100000"/>
              </a:lnSpc>
              <a:spcBef>
                <a:spcPts val="0"/>
              </a:spcBef>
              <a:spcAft>
                <a:spcPts val="0"/>
              </a:spcAft>
              <a:buSzPts val="1200"/>
              <a:buAutoNum type="arabicPeriod"/>
            </a:pPr>
            <a:r>
              <a:rPr lang="es-AR"/>
              <a:t>Si precio usd es v= precio_usd/superficie total: ok</a:t>
            </a:r>
            <a:endParaRPr/>
          </a:p>
          <a:p>
            <a:pPr indent="0" lvl="1" marL="457200" rtl="0" algn="l">
              <a:lnSpc>
                <a:spcPct val="100000"/>
              </a:lnSpc>
              <a:spcBef>
                <a:spcPts val="0"/>
              </a:spcBef>
              <a:spcAft>
                <a:spcPts val="0"/>
              </a:spcAft>
              <a:buSzPts val="1200"/>
              <a:buNone/>
            </a:pPr>
            <a:r>
              <a:rPr lang="es-AR"/>
              <a:t>	sino: asignar precio_usd/superficie total</a:t>
            </a:r>
            <a:endParaRPr/>
          </a:p>
          <a:p>
            <a:pPr indent="-228600" lvl="0" marL="228600" rtl="0" algn="l">
              <a:lnSpc>
                <a:spcPct val="100000"/>
              </a:lnSpc>
              <a:spcBef>
                <a:spcPts val="0"/>
              </a:spcBef>
              <a:spcAft>
                <a:spcPts val="0"/>
              </a:spcAft>
              <a:buSzPts val="1200"/>
              <a:buAutoNum type="arabicPeriod"/>
            </a:pPr>
            <a:r>
              <a:rPr lang="es-AR"/>
              <a:t>Topear superficie cubierta con el total de superficie.</a:t>
            </a:r>
            <a:endParaRPr/>
          </a:p>
          <a:p>
            <a:pPr indent="-152400" lvl="0" marL="228600" rtl="0" algn="l">
              <a:lnSpc>
                <a:spcPct val="100000"/>
              </a:lnSpc>
              <a:spcBef>
                <a:spcPts val="0"/>
              </a:spcBef>
              <a:spcAft>
                <a:spcPts val="0"/>
              </a:spcAft>
              <a:buSzPts val="1200"/>
              <a:buNone/>
            </a:pPr>
            <a:r>
              <a:t/>
            </a:r>
            <a:endParaRPr/>
          </a:p>
          <a:p>
            <a:pPr indent="-228600" lvl="0" marL="228600" rtl="0" algn="l">
              <a:lnSpc>
                <a:spcPct val="100000"/>
              </a:lnSpc>
              <a:spcBef>
                <a:spcPts val="0"/>
              </a:spcBef>
              <a:spcAft>
                <a:spcPts val="0"/>
              </a:spcAft>
              <a:buSzPts val="1200"/>
              <a:buAutoNum type="arabicPeriod"/>
            </a:pPr>
            <a:r>
              <a:rPr lang="es-AR"/>
              <a:t>se evalúo razonabilidad con precio y superficie total.</a:t>
            </a:r>
            <a:endParaRPr/>
          </a:p>
          <a:p>
            <a:pPr indent="-228600" lvl="0" marL="228600" rtl="0" algn="l">
              <a:lnSpc>
                <a:spcPct val="100000"/>
              </a:lnSpc>
              <a:spcBef>
                <a:spcPts val="0"/>
              </a:spcBef>
              <a:spcAft>
                <a:spcPts val="0"/>
              </a:spcAft>
              <a:buSzPts val="1200"/>
              <a:buAutoNum type="arabicPeriod"/>
            </a:pPr>
            <a:r>
              <a:rPr lang="es-AR"/>
              <a:t>Se analiz</a:t>
            </a:r>
            <a:endParaRPr/>
          </a:p>
        </p:txBody>
      </p:sp>
      <p:sp>
        <p:nvSpPr>
          <p:cNvPr id="335" name="Google Shape;335;p5: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6:notes"/>
          <p:cNvSpPr/>
          <p:nvPr>
            <p:ph idx="2" type="sldImg"/>
          </p:nvPr>
        </p:nvSpPr>
        <p:spPr>
          <a:xfrm>
            <a:off x="573088" y="812800"/>
            <a:ext cx="6413500" cy="40084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6: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s-AR"/>
              <a:t>1. Se analizo el % de nulos por columnas 🡪 Nos quedamos con CABA.</a:t>
            </a:r>
            <a:endParaRPr/>
          </a:p>
          <a:p>
            <a:pPr indent="-228600" lvl="0" marL="228600" rtl="0" algn="l">
              <a:lnSpc>
                <a:spcPct val="100000"/>
              </a:lnSpc>
              <a:spcBef>
                <a:spcPts val="0"/>
              </a:spcBef>
              <a:spcAft>
                <a:spcPts val="0"/>
              </a:spcAft>
              <a:buSzPts val="1200"/>
              <a:buAutoNum type="arabicPeriod"/>
            </a:pPr>
            <a:r>
              <a:rPr lang="es-AR"/>
              <a:t>Se identificó la variable target: Precio por m2 = precio usd / superficie total 🡪 Variables a no imputar datos de ser posible.</a:t>
            </a:r>
            <a:endParaRPr/>
          </a:p>
          <a:p>
            <a:pPr indent="-228600" lvl="1" marL="685800" rtl="0" algn="l">
              <a:lnSpc>
                <a:spcPct val="100000"/>
              </a:lnSpc>
              <a:spcBef>
                <a:spcPts val="0"/>
              </a:spcBef>
              <a:spcAft>
                <a:spcPts val="0"/>
              </a:spcAft>
              <a:buSzPts val="1200"/>
              <a:buAutoNum type="arabicPeriod"/>
            </a:pPr>
            <a:r>
              <a:rPr lang="es-AR"/>
              <a:t>PRECIO:</a:t>
            </a:r>
            <a:endParaRPr/>
          </a:p>
          <a:p>
            <a:pPr indent="-228600" lvl="2" marL="1143000" rtl="0" algn="l">
              <a:lnSpc>
                <a:spcPct val="100000"/>
              </a:lnSpc>
              <a:spcBef>
                <a:spcPts val="0"/>
              </a:spcBef>
              <a:spcAft>
                <a:spcPts val="0"/>
              </a:spcAft>
              <a:buSzPts val="1200"/>
              <a:buAutoNum type="arabicPeriod"/>
            </a:pPr>
            <a:r>
              <a:rPr lang="es-AR"/>
              <a:t>Price = vacío 147 (0,5%) </a:t>
            </a:r>
            <a:endParaRPr/>
          </a:p>
          <a:p>
            <a:pPr indent="-228600" lvl="2" marL="1143000" rtl="0" algn="l">
              <a:lnSpc>
                <a:spcPct val="100000"/>
              </a:lnSpc>
              <a:spcBef>
                <a:spcPts val="0"/>
              </a:spcBef>
              <a:spcAft>
                <a:spcPts val="0"/>
              </a:spcAft>
              <a:buSzPts val="1200"/>
              <a:buAutoNum type="arabicPeriod"/>
            </a:pPr>
            <a:r>
              <a:rPr lang="es-AR"/>
              <a:t>No hay otros campos de donde inferir el precio.</a:t>
            </a:r>
            <a:endParaRPr/>
          </a:p>
          <a:p>
            <a:pPr indent="-228600" lvl="2" marL="1143000" rtl="0" algn="l">
              <a:lnSpc>
                <a:spcPct val="100000"/>
              </a:lnSpc>
              <a:spcBef>
                <a:spcPts val="0"/>
              </a:spcBef>
              <a:spcAft>
                <a:spcPts val="0"/>
              </a:spcAft>
              <a:buSzPts val="1200"/>
              <a:buAutoNum type="arabicPeriod"/>
            </a:pPr>
            <a:r>
              <a:rPr lang="es-AR"/>
              <a:t>Eliminar registros?</a:t>
            </a:r>
            <a:endParaRPr/>
          </a:p>
          <a:p>
            <a:pPr indent="-228600" lvl="1" marL="685800" rtl="0" algn="l">
              <a:lnSpc>
                <a:spcPct val="100000"/>
              </a:lnSpc>
              <a:spcBef>
                <a:spcPts val="0"/>
              </a:spcBef>
              <a:spcAft>
                <a:spcPts val="0"/>
              </a:spcAft>
              <a:buSzPts val="1200"/>
              <a:buAutoNum type="arabicPeriod"/>
            </a:pPr>
            <a:r>
              <a:rPr lang="es-AR"/>
              <a:t> SUPERFICIE</a:t>
            </a:r>
            <a:endParaRPr/>
          </a:p>
          <a:p>
            <a:pPr indent="-228600" lvl="2" marL="1143000" rtl="0" algn="l">
              <a:lnSpc>
                <a:spcPct val="100000"/>
              </a:lnSpc>
              <a:spcBef>
                <a:spcPts val="0"/>
              </a:spcBef>
              <a:spcAft>
                <a:spcPts val="0"/>
              </a:spcAft>
              <a:buSzPts val="1200"/>
              <a:buAutoNum type="arabicPeriod"/>
            </a:pPr>
            <a:r>
              <a:rPr lang="es-AR"/>
              <a:t>Surface_total = 0 🡪 15 – Surface_total = vacío 5879: missing total 5894 (18%)</a:t>
            </a:r>
            <a:endParaRPr/>
          </a:p>
          <a:p>
            <a:pPr indent="-228600" lvl="2" marL="1143000" rtl="0" algn="l">
              <a:lnSpc>
                <a:spcPct val="100000"/>
              </a:lnSpc>
              <a:spcBef>
                <a:spcPts val="0"/>
              </a:spcBef>
              <a:spcAft>
                <a:spcPts val="0"/>
              </a:spcAft>
              <a:buSzPts val="1200"/>
              <a:buAutoNum type="arabicPeriod"/>
            </a:pPr>
            <a:r>
              <a:rPr lang="es-AR"/>
              <a:t>Imputar con superficie cubierta: completo 5093 campos: quitar metros mínimos por ej. Menores a 10.</a:t>
            </a:r>
            <a:endParaRPr/>
          </a:p>
          <a:p>
            <a:pPr indent="-228600" lvl="2" marL="1143000" rtl="0" algn="l">
              <a:lnSpc>
                <a:spcPct val="100000"/>
              </a:lnSpc>
              <a:spcBef>
                <a:spcPts val="0"/>
              </a:spcBef>
              <a:spcAft>
                <a:spcPts val="0"/>
              </a:spcAft>
              <a:buSzPts val="1200"/>
              <a:buAutoNum type="arabicPeriod"/>
            </a:pPr>
            <a:r>
              <a:rPr lang="es-AR"/>
              <a:t>Eliminar registros</a:t>
            </a:r>
            <a:endParaRPr/>
          </a:p>
          <a:p>
            <a:pPr indent="-152400" lvl="2" marL="1143000" rtl="0" algn="l">
              <a:lnSpc>
                <a:spcPct val="100000"/>
              </a:lnSpc>
              <a:spcBef>
                <a:spcPts val="0"/>
              </a:spcBef>
              <a:spcAft>
                <a:spcPts val="0"/>
              </a:spcAft>
              <a:buSzPts val="1200"/>
              <a:buNone/>
            </a:pPr>
            <a:r>
              <a:t/>
            </a:r>
            <a:endParaRPr/>
          </a:p>
          <a:p>
            <a:pPr indent="-152400" lvl="0" marL="228600" rtl="0" algn="l">
              <a:lnSpc>
                <a:spcPct val="100000"/>
              </a:lnSpc>
              <a:spcBef>
                <a:spcPts val="0"/>
              </a:spcBef>
              <a:spcAft>
                <a:spcPts val="0"/>
              </a:spcAft>
              <a:buSzPts val="1200"/>
              <a:buNone/>
            </a:pPr>
            <a:r>
              <a:t/>
            </a:r>
            <a:endParaRPr/>
          </a:p>
          <a:p>
            <a:pPr indent="-228600" lvl="1" marL="685800" rtl="0" algn="l">
              <a:lnSpc>
                <a:spcPct val="100000"/>
              </a:lnSpc>
              <a:spcBef>
                <a:spcPts val="0"/>
              </a:spcBef>
              <a:spcAft>
                <a:spcPts val="0"/>
              </a:spcAft>
              <a:buSzPts val="1200"/>
              <a:buAutoNum type="arabicPeriod"/>
            </a:pPr>
            <a:r>
              <a:rPr lang="es-AR"/>
              <a:t>Si precio usd es v= precio_usd/superficie total: ok</a:t>
            </a:r>
            <a:endParaRPr/>
          </a:p>
          <a:p>
            <a:pPr indent="0" lvl="1" marL="457200" rtl="0" algn="l">
              <a:lnSpc>
                <a:spcPct val="100000"/>
              </a:lnSpc>
              <a:spcBef>
                <a:spcPts val="0"/>
              </a:spcBef>
              <a:spcAft>
                <a:spcPts val="0"/>
              </a:spcAft>
              <a:buSzPts val="1200"/>
              <a:buNone/>
            </a:pPr>
            <a:r>
              <a:rPr lang="es-AR"/>
              <a:t>	sino: asignar precio_usd/superficie total</a:t>
            </a:r>
            <a:endParaRPr/>
          </a:p>
          <a:p>
            <a:pPr indent="-228600" lvl="0" marL="228600" rtl="0" algn="l">
              <a:lnSpc>
                <a:spcPct val="100000"/>
              </a:lnSpc>
              <a:spcBef>
                <a:spcPts val="0"/>
              </a:spcBef>
              <a:spcAft>
                <a:spcPts val="0"/>
              </a:spcAft>
              <a:buSzPts val="1200"/>
              <a:buAutoNum type="arabicPeriod"/>
            </a:pPr>
            <a:r>
              <a:rPr lang="es-AR"/>
              <a:t>Topear superficie cubierta con el total de superficie.</a:t>
            </a:r>
            <a:endParaRPr/>
          </a:p>
          <a:p>
            <a:pPr indent="-152400" lvl="0" marL="228600" rtl="0" algn="l">
              <a:lnSpc>
                <a:spcPct val="100000"/>
              </a:lnSpc>
              <a:spcBef>
                <a:spcPts val="0"/>
              </a:spcBef>
              <a:spcAft>
                <a:spcPts val="0"/>
              </a:spcAft>
              <a:buSzPts val="1200"/>
              <a:buNone/>
            </a:pPr>
            <a:r>
              <a:t/>
            </a:r>
            <a:endParaRPr/>
          </a:p>
          <a:p>
            <a:pPr indent="-228600" lvl="0" marL="228600" rtl="0" algn="l">
              <a:lnSpc>
                <a:spcPct val="100000"/>
              </a:lnSpc>
              <a:spcBef>
                <a:spcPts val="0"/>
              </a:spcBef>
              <a:spcAft>
                <a:spcPts val="0"/>
              </a:spcAft>
              <a:buSzPts val="1200"/>
              <a:buAutoNum type="arabicPeriod"/>
            </a:pPr>
            <a:r>
              <a:rPr lang="es-AR"/>
              <a:t>se evalúo razonabilidad con precio y superficie total.</a:t>
            </a:r>
            <a:endParaRPr/>
          </a:p>
          <a:p>
            <a:pPr indent="-228600" lvl="0" marL="228600" rtl="0" algn="l">
              <a:lnSpc>
                <a:spcPct val="100000"/>
              </a:lnSpc>
              <a:spcBef>
                <a:spcPts val="0"/>
              </a:spcBef>
              <a:spcAft>
                <a:spcPts val="0"/>
              </a:spcAft>
              <a:buSzPts val="1200"/>
              <a:buAutoNum type="arabicPeriod"/>
            </a:pPr>
            <a:r>
              <a:rPr lang="es-AR"/>
              <a:t>Se analiz</a:t>
            </a:r>
            <a:endParaRPr/>
          </a:p>
        </p:txBody>
      </p:sp>
      <p:sp>
        <p:nvSpPr>
          <p:cNvPr id="347" name="Google Shape;347;p6: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7:notes"/>
          <p:cNvSpPr/>
          <p:nvPr>
            <p:ph idx="2" type="sldImg"/>
          </p:nvPr>
        </p:nvSpPr>
        <p:spPr>
          <a:xfrm>
            <a:off x="573088" y="812800"/>
            <a:ext cx="6413500" cy="40084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7: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58" name="Google Shape;358;p7: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8d4ad8f93_0_19:notes"/>
          <p:cNvSpPr/>
          <p:nvPr>
            <p:ph idx="2" type="sldImg"/>
          </p:nvPr>
        </p:nvSpPr>
        <p:spPr>
          <a:xfrm>
            <a:off x="573088" y="812800"/>
            <a:ext cx="6413400" cy="4008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128d4ad8f93_0_19: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s-AR"/>
              <a:t>Nueva columna para precio</a:t>
            </a:r>
            <a:endParaRPr/>
          </a:p>
          <a:p>
            <a:pPr indent="0" lvl="0" marL="0" rtl="0" algn="l">
              <a:lnSpc>
                <a:spcPct val="100000"/>
              </a:lnSpc>
              <a:spcBef>
                <a:spcPts val="0"/>
              </a:spcBef>
              <a:spcAft>
                <a:spcPts val="0"/>
              </a:spcAft>
              <a:buSzPts val="1200"/>
              <a:buNone/>
            </a:pPr>
            <a:r>
              <a:rPr lang="es-AR"/>
              <a:t>Precio: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1. precio en uds</a:t>
            </a:r>
            <a:endParaRPr/>
          </a:p>
          <a:p>
            <a:pPr indent="0" lvl="0" marL="0" rtl="0" algn="l">
              <a:lnSpc>
                <a:spcPct val="100000"/>
              </a:lnSpc>
              <a:spcBef>
                <a:spcPts val="0"/>
              </a:spcBef>
              <a:spcAft>
                <a:spcPts val="0"/>
              </a:spcAft>
              <a:buSzPts val="1200"/>
              <a:buNone/>
            </a:pPr>
            <a:r>
              <a:rPr lang="es-AR"/>
              <a:t>2. Price aprox en USD</a:t>
            </a:r>
            <a:endParaRPr/>
          </a:p>
          <a:p>
            <a:pPr indent="0" lvl="0" marL="0" rtl="0" algn="l">
              <a:lnSpc>
                <a:spcPct val="100000"/>
              </a:lnSpc>
              <a:spcBef>
                <a:spcPts val="0"/>
              </a:spcBef>
              <a:spcAft>
                <a:spcPts val="0"/>
              </a:spcAft>
              <a:buSzPts val="1200"/>
              <a:buNone/>
            </a:pPr>
            <a:r>
              <a:rPr lang="es-AR"/>
              <a:t>Cuantos vacíos quedan???</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Promedio de precios para completar</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Variación de Precios por store.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Nivel de missing por variable + nivel de missing por </a:t>
            </a:r>
            <a:endParaRPr/>
          </a:p>
          <a:p>
            <a:pPr indent="0" lvl="0" marL="0" rtl="0" algn="l">
              <a:lnSpc>
                <a:spcPct val="100000"/>
              </a:lnSpc>
              <a:spcBef>
                <a:spcPts val="0"/>
              </a:spcBef>
              <a:spcAft>
                <a:spcPts val="0"/>
              </a:spcAft>
              <a:buSzPts val="1200"/>
              <a:buNone/>
            </a:pPr>
            <a:r>
              <a:rPr lang="es-AR"/>
              <a:t>Rooms a</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370" name="Google Shape;370;g128d4ad8f93_0_19: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8d4ad8f93_0_0:notes"/>
          <p:cNvSpPr/>
          <p:nvPr>
            <p:ph idx="2" type="sldImg"/>
          </p:nvPr>
        </p:nvSpPr>
        <p:spPr>
          <a:xfrm>
            <a:off x="573088" y="812800"/>
            <a:ext cx="6413400" cy="4008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128d4ad8f93_0_0: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s-AR"/>
              <a:t>Nueva columna para precio</a:t>
            </a:r>
            <a:endParaRPr/>
          </a:p>
          <a:p>
            <a:pPr indent="0" lvl="0" marL="0" rtl="0" algn="l">
              <a:lnSpc>
                <a:spcPct val="100000"/>
              </a:lnSpc>
              <a:spcBef>
                <a:spcPts val="0"/>
              </a:spcBef>
              <a:spcAft>
                <a:spcPts val="0"/>
              </a:spcAft>
              <a:buSzPts val="1200"/>
              <a:buNone/>
            </a:pPr>
            <a:r>
              <a:rPr lang="es-AR"/>
              <a:t>Precio: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1. precio en uds</a:t>
            </a:r>
            <a:endParaRPr/>
          </a:p>
          <a:p>
            <a:pPr indent="0" lvl="0" marL="0" rtl="0" algn="l">
              <a:lnSpc>
                <a:spcPct val="100000"/>
              </a:lnSpc>
              <a:spcBef>
                <a:spcPts val="0"/>
              </a:spcBef>
              <a:spcAft>
                <a:spcPts val="0"/>
              </a:spcAft>
              <a:buSzPts val="1200"/>
              <a:buNone/>
            </a:pPr>
            <a:r>
              <a:rPr lang="es-AR"/>
              <a:t>2. Price aprox en USD</a:t>
            </a:r>
            <a:endParaRPr/>
          </a:p>
          <a:p>
            <a:pPr indent="0" lvl="0" marL="0" rtl="0" algn="l">
              <a:lnSpc>
                <a:spcPct val="100000"/>
              </a:lnSpc>
              <a:spcBef>
                <a:spcPts val="0"/>
              </a:spcBef>
              <a:spcAft>
                <a:spcPts val="0"/>
              </a:spcAft>
              <a:buSzPts val="1200"/>
              <a:buNone/>
            </a:pPr>
            <a:r>
              <a:rPr lang="es-AR"/>
              <a:t>Cuantos vacíos quedan???</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Promedio de precios para completar</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Variación de Precios por store.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Nivel de missing por variable + nivel de missing por </a:t>
            </a:r>
            <a:endParaRPr/>
          </a:p>
          <a:p>
            <a:pPr indent="0" lvl="0" marL="0" rtl="0" algn="l">
              <a:lnSpc>
                <a:spcPct val="100000"/>
              </a:lnSpc>
              <a:spcBef>
                <a:spcPts val="0"/>
              </a:spcBef>
              <a:spcAft>
                <a:spcPts val="0"/>
              </a:spcAft>
              <a:buSzPts val="1200"/>
              <a:buNone/>
            </a:pPr>
            <a:r>
              <a:rPr lang="es-AR"/>
              <a:t>Rooms a</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383" name="Google Shape;383;g128d4ad8f93_0_0: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8178b1299_0_1:notes"/>
          <p:cNvSpPr/>
          <p:nvPr>
            <p:ph idx="2" type="sldImg"/>
          </p:nvPr>
        </p:nvSpPr>
        <p:spPr>
          <a:xfrm>
            <a:off x="573088" y="812800"/>
            <a:ext cx="6413400" cy="4008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128178b1299_0_1:notes"/>
          <p:cNvSpPr txBox="1"/>
          <p:nvPr>
            <p:ph idx="1" type="body"/>
          </p:nvPr>
        </p:nvSpPr>
        <p:spPr>
          <a:xfrm>
            <a:off x="756000" y="5078520"/>
            <a:ext cx="6047700" cy="481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s-AR"/>
              <a:t>Nueva columna para precio</a:t>
            </a:r>
            <a:endParaRPr/>
          </a:p>
          <a:p>
            <a:pPr indent="0" lvl="0" marL="0" rtl="0" algn="l">
              <a:lnSpc>
                <a:spcPct val="100000"/>
              </a:lnSpc>
              <a:spcBef>
                <a:spcPts val="0"/>
              </a:spcBef>
              <a:spcAft>
                <a:spcPts val="0"/>
              </a:spcAft>
              <a:buSzPts val="1200"/>
              <a:buNone/>
            </a:pPr>
            <a:r>
              <a:rPr lang="es-AR"/>
              <a:t>Precio: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1. precio en uds</a:t>
            </a:r>
            <a:endParaRPr/>
          </a:p>
          <a:p>
            <a:pPr indent="0" lvl="0" marL="0" rtl="0" algn="l">
              <a:lnSpc>
                <a:spcPct val="100000"/>
              </a:lnSpc>
              <a:spcBef>
                <a:spcPts val="0"/>
              </a:spcBef>
              <a:spcAft>
                <a:spcPts val="0"/>
              </a:spcAft>
              <a:buSzPts val="1200"/>
              <a:buNone/>
            </a:pPr>
            <a:r>
              <a:rPr lang="es-AR"/>
              <a:t>2. Price aprox en USD</a:t>
            </a:r>
            <a:endParaRPr/>
          </a:p>
          <a:p>
            <a:pPr indent="0" lvl="0" marL="0" rtl="0" algn="l">
              <a:lnSpc>
                <a:spcPct val="100000"/>
              </a:lnSpc>
              <a:spcBef>
                <a:spcPts val="0"/>
              </a:spcBef>
              <a:spcAft>
                <a:spcPts val="0"/>
              </a:spcAft>
              <a:buSzPts val="1200"/>
              <a:buNone/>
            </a:pPr>
            <a:r>
              <a:rPr lang="es-AR"/>
              <a:t>Cuantos vacíos quedan???</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Promedio de precios para completar</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Variación de Precios por store.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s-AR"/>
              <a:t>Nivel de missing por variable + nivel de missing por </a:t>
            </a:r>
            <a:endParaRPr/>
          </a:p>
          <a:p>
            <a:pPr indent="0" lvl="0" marL="0" rtl="0" algn="l">
              <a:lnSpc>
                <a:spcPct val="100000"/>
              </a:lnSpc>
              <a:spcBef>
                <a:spcPts val="0"/>
              </a:spcBef>
              <a:spcAft>
                <a:spcPts val="0"/>
              </a:spcAft>
              <a:buSzPts val="1200"/>
              <a:buNone/>
            </a:pPr>
            <a:r>
              <a:rPr lang="es-AR"/>
              <a:t>Rooms a</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399" name="Google Shape;399;g128178b1299_0_1:notes"/>
          <p:cNvSpPr txBox="1"/>
          <p:nvPr>
            <p:ph idx="12" type="sldNum"/>
          </p:nvPr>
        </p:nvSpPr>
        <p:spPr>
          <a:xfrm>
            <a:off x="4278960" y="10157400"/>
            <a:ext cx="3280800" cy="534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A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Academy">
  <p:cSld name="Portada University_1">
    <p:spTree>
      <p:nvGrpSpPr>
        <p:cNvPr id="11" name="Shape 11"/>
        <p:cNvGrpSpPr/>
        <p:nvPr/>
      </p:nvGrpSpPr>
      <p:grpSpPr>
        <a:xfrm>
          <a:off x="0" y="0"/>
          <a:ext cx="0" cy="0"/>
          <a:chOff x="0" y="0"/>
          <a:chExt cx="0" cy="0"/>
        </a:xfrm>
      </p:grpSpPr>
      <p:sp>
        <p:nvSpPr>
          <p:cNvPr id="12" name="Google Shape;12;p11"/>
          <p:cNvSpPr/>
          <p:nvPr/>
        </p:nvSpPr>
        <p:spPr>
          <a:xfrm>
            <a:off x="7463376" y="353627"/>
            <a:ext cx="1128932" cy="975260"/>
          </a:xfrm>
          <a:custGeom>
            <a:rect b="b" l="l" r="r" t="t"/>
            <a:pathLst>
              <a:path extrusionOk="0" h="400929" w="515494">
                <a:moveTo>
                  <a:pt x="485489" y="1109"/>
                </a:moveTo>
                <a:cubicBezTo>
                  <a:pt x="436531" y="3776"/>
                  <a:pt x="339090" y="13682"/>
                  <a:pt x="278892" y="50258"/>
                </a:cubicBezTo>
                <a:cubicBezTo>
                  <a:pt x="274701" y="52830"/>
                  <a:pt x="272415" y="57306"/>
                  <a:pt x="272320" y="61974"/>
                </a:cubicBezTo>
                <a:lnTo>
                  <a:pt x="271558" y="387252"/>
                </a:lnTo>
                <a:cubicBezTo>
                  <a:pt x="271558" y="397539"/>
                  <a:pt x="282797" y="404112"/>
                  <a:pt x="292322" y="399349"/>
                </a:cubicBezTo>
                <a:cubicBezTo>
                  <a:pt x="354235" y="368393"/>
                  <a:pt x="443675" y="360106"/>
                  <a:pt x="487966" y="357820"/>
                </a:cubicBezTo>
                <a:cubicBezTo>
                  <a:pt x="503111" y="357058"/>
                  <a:pt x="514826" y="344961"/>
                  <a:pt x="514826" y="330483"/>
                </a:cubicBezTo>
                <a:lnTo>
                  <a:pt x="515493" y="28446"/>
                </a:lnTo>
                <a:cubicBezTo>
                  <a:pt x="515684" y="12729"/>
                  <a:pt x="501968" y="156"/>
                  <a:pt x="485489" y="1109"/>
                </a:cubicBezTo>
                <a:close/>
                <a:moveTo>
                  <a:pt x="237363" y="50163"/>
                </a:moveTo>
                <a:cubicBezTo>
                  <a:pt x="177356" y="13301"/>
                  <a:pt x="79915" y="2919"/>
                  <a:pt x="30956" y="61"/>
                </a:cubicBezTo>
                <a:cubicBezTo>
                  <a:pt x="14478" y="-987"/>
                  <a:pt x="762" y="11586"/>
                  <a:pt x="667" y="27398"/>
                </a:cubicBezTo>
                <a:lnTo>
                  <a:pt x="0" y="329436"/>
                </a:lnTo>
                <a:cubicBezTo>
                  <a:pt x="0" y="343914"/>
                  <a:pt x="11716" y="356106"/>
                  <a:pt x="26765" y="356868"/>
                </a:cubicBezTo>
                <a:cubicBezTo>
                  <a:pt x="70961" y="359249"/>
                  <a:pt x="160496" y="368012"/>
                  <a:pt x="222218" y="399254"/>
                </a:cubicBezTo>
                <a:cubicBezTo>
                  <a:pt x="231743" y="404016"/>
                  <a:pt x="242983" y="397539"/>
                  <a:pt x="242983" y="387252"/>
                </a:cubicBezTo>
                <a:lnTo>
                  <a:pt x="243840" y="61783"/>
                </a:lnTo>
                <a:cubicBezTo>
                  <a:pt x="243840" y="57116"/>
                  <a:pt x="241459" y="52734"/>
                  <a:pt x="237363" y="50163"/>
                </a:cubicBez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 name="Google Shape;13;p11"/>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nvGrpSpPr>
          <p:cNvPr id="14" name="Google Shape;14;p11"/>
          <p:cNvGrpSpPr/>
          <p:nvPr/>
        </p:nvGrpSpPr>
        <p:grpSpPr>
          <a:xfrm>
            <a:off x="445593" y="2223645"/>
            <a:ext cx="2196917" cy="575392"/>
            <a:chOff x="363193" y="1700338"/>
            <a:chExt cx="2196917" cy="517858"/>
          </a:xfrm>
        </p:grpSpPr>
        <p:sp>
          <p:nvSpPr>
            <p:cNvPr id="15" name="Google Shape;15;p11"/>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6" name="Google Shape;16;p11"/>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7" name="Google Shape;17;p11"/>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8" name="Google Shape;18;p11"/>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9" name="Google Shape;19;p11"/>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0" name="Google Shape;20;p11"/>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1" name="Google Shape;21;p11"/>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2" name="Google Shape;22;p11"/>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3" name="Google Shape;23;p11"/>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4" name="Google Shape;24;p11"/>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5" name="Google Shape;25;p11"/>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 name="Google Shape;26;p11"/>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 name="Google Shape;27;p11"/>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8" name="Google Shape;28;p11"/>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9" name="Google Shape;29;p11"/>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0" name="Google Shape;30;p11"/>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1" name="Google Shape;31;p11"/>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2" name="Google Shape;32;p11"/>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3" name="Google Shape;33;p11"/>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4" name="Google Shape;34;p11"/>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5" name="Google Shape;35;p11"/>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6" name="Google Shape;36;p11"/>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7" name="Google Shape;37;p11"/>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8" name="Google Shape;38;p11"/>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9" name="Google Shape;39;p11"/>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40" name="Google Shape;40;p11"/>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41" name="Google Shape;41;p11"/>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42" name="Google Shape;42;p11"/>
          <p:cNvSpPr txBox="1"/>
          <p:nvPr>
            <p:ph type="title"/>
          </p:nvPr>
        </p:nvSpPr>
        <p:spPr>
          <a:xfrm>
            <a:off x="5167050" y="1948583"/>
            <a:ext cx="3589800" cy="2589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33383C"/>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descripción">
  <p:cSld name="Texto y Multimedia_1_1_2">
    <p:spTree>
      <p:nvGrpSpPr>
        <p:cNvPr id="165" name="Shape 165"/>
        <p:cNvGrpSpPr/>
        <p:nvPr/>
      </p:nvGrpSpPr>
      <p:grpSpPr>
        <a:xfrm>
          <a:off x="0" y="0"/>
          <a:ext cx="0" cy="0"/>
          <a:chOff x="0" y="0"/>
          <a:chExt cx="0" cy="0"/>
        </a:xfrm>
      </p:grpSpPr>
      <p:pic>
        <p:nvPicPr>
          <p:cNvPr id="166" name="Google Shape;166;p20"/>
          <p:cNvPicPr preferRelativeResize="0"/>
          <p:nvPr/>
        </p:nvPicPr>
        <p:blipFill rotWithShape="1">
          <a:blip r:embed="rId2">
            <a:alphaModFix/>
          </a:blip>
          <a:srcRect b="0" l="0" r="0" t="0"/>
          <a:stretch/>
        </p:blipFill>
        <p:spPr>
          <a:xfrm>
            <a:off x="0" y="1549"/>
            <a:ext cx="9143999" cy="5715000"/>
          </a:xfrm>
          <a:prstGeom prst="rect">
            <a:avLst/>
          </a:prstGeom>
          <a:noFill/>
          <a:ln>
            <a:noFill/>
          </a:ln>
        </p:spPr>
      </p:pic>
      <p:sp>
        <p:nvSpPr>
          <p:cNvPr id="167" name="Google Shape;167;p20"/>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168" name="Google Shape;168;p20"/>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9pPr>
          </a:lstStyle>
          <a:p/>
        </p:txBody>
      </p:sp>
      <p:sp>
        <p:nvSpPr>
          <p:cNvPr id="169" name="Google Shape;169;p20"/>
          <p:cNvSpPr txBox="1"/>
          <p:nvPr>
            <p:ph idx="2" type="title"/>
          </p:nvPr>
        </p:nvSpPr>
        <p:spPr>
          <a:xfrm>
            <a:off x="4826625" y="1931361"/>
            <a:ext cx="33972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9pPr>
          </a:lstStyle>
          <a:p/>
        </p:txBody>
      </p:sp>
      <p:sp>
        <p:nvSpPr>
          <p:cNvPr id="170" name="Google Shape;170;p20"/>
          <p:cNvSpPr txBox="1"/>
          <p:nvPr>
            <p:ph idx="3" type="subTitle"/>
          </p:nvPr>
        </p:nvSpPr>
        <p:spPr>
          <a:xfrm>
            <a:off x="4826625" y="3133306"/>
            <a:ext cx="3397200" cy="2038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p20"/>
          <p:cNvSpPr txBox="1"/>
          <p:nvPr>
            <p:ph idx="4" type="subTitle"/>
          </p:nvPr>
        </p:nvSpPr>
        <p:spPr>
          <a:xfrm>
            <a:off x="4826625" y="1507694"/>
            <a:ext cx="3397200" cy="339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CB1E40"/>
                </a:solidFill>
                <a:latin typeface="Rajdhani Medium"/>
                <a:ea typeface="Rajdhani Medium"/>
                <a:cs typeface="Rajdhani Medium"/>
                <a:sym typeface="Rajdhani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tabla">
  <p:cSld name="Texto y Multimedia_1_1_1">
    <p:spTree>
      <p:nvGrpSpPr>
        <p:cNvPr id="172" name="Shape 172"/>
        <p:cNvGrpSpPr/>
        <p:nvPr/>
      </p:nvGrpSpPr>
      <p:grpSpPr>
        <a:xfrm>
          <a:off x="0" y="0"/>
          <a:ext cx="0" cy="0"/>
          <a:chOff x="0" y="0"/>
          <a:chExt cx="0" cy="0"/>
        </a:xfrm>
      </p:grpSpPr>
      <p:pic>
        <p:nvPicPr>
          <p:cNvPr id="173" name="Google Shape;173;p21"/>
          <p:cNvPicPr preferRelativeResize="0"/>
          <p:nvPr/>
        </p:nvPicPr>
        <p:blipFill rotWithShape="1">
          <a:blip r:embed="rId2">
            <a:alphaModFix/>
          </a:blip>
          <a:srcRect b="0" l="0" r="0" t="0"/>
          <a:stretch/>
        </p:blipFill>
        <p:spPr>
          <a:xfrm>
            <a:off x="0" y="1549"/>
            <a:ext cx="9143999" cy="5715000"/>
          </a:xfrm>
          <a:prstGeom prst="rect">
            <a:avLst/>
          </a:prstGeom>
          <a:noFill/>
          <a:ln>
            <a:noFill/>
          </a:ln>
        </p:spPr>
      </p:pic>
      <p:sp>
        <p:nvSpPr>
          <p:cNvPr id="174" name="Google Shape;174;p21"/>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175" name="Google Shape;175;p21"/>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9pPr>
          </a:lstStyle>
          <a:p/>
        </p:txBody>
      </p:sp>
      <p:sp>
        <p:nvSpPr>
          <p:cNvPr id="176" name="Google Shape;176;p21"/>
          <p:cNvSpPr txBox="1"/>
          <p:nvPr>
            <p:ph idx="2" type="body"/>
          </p:nvPr>
        </p:nvSpPr>
        <p:spPr>
          <a:xfrm>
            <a:off x="370450" y="4348500"/>
            <a:ext cx="8422500" cy="759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lvl1pPr indent="-304800" lvl="0" marL="457200" marR="0" rtl="0" algn="just">
              <a:lnSpc>
                <a:spcPct val="115000"/>
              </a:lnSpc>
              <a:spcBef>
                <a:spcPts val="0"/>
              </a:spcBef>
              <a:spcAft>
                <a:spcPts val="0"/>
              </a:spcAft>
              <a:buClr>
                <a:srgbClr val="000000"/>
              </a:buClr>
              <a:buSzPts val="1200"/>
              <a:buFont typeface="Open Sans SemiBold"/>
              <a:buAutoNum type="arabicPeriod"/>
              <a:defRPr b="0" i="0" sz="1200" u="none" cap="none" strike="noStrike">
                <a:solidFill>
                  <a:srgbClr val="000000"/>
                </a:solidFill>
                <a:latin typeface="Open Sans SemiBold"/>
                <a:ea typeface="Open Sans SemiBold"/>
                <a:cs typeface="Open Sans SemiBold"/>
                <a:sym typeface="Open Sans SemiBold"/>
              </a:defRPr>
            </a:lvl1pPr>
            <a:lvl2pPr indent="-304800" lvl="1" marL="9144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2pPr>
            <a:lvl3pPr indent="-304800" lvl="2" marL="13716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3pPr>
            <a:lvl4pPr indent="-304800" lvl="3" marL="18288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4pPr>
            <a:lvl5pPr indent="-304800" lvl="4" marL="22860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5pPr>
            <a:lvl6pPr indent="-304800" lvl="5" marL="27432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6pPr>
            <a:lvl7pPr indent="-304800" lvl="6" marL="32004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7pPr>
            <a:lvl8pPr indent="-304800" lvl="7" marL="36576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8pPr>
            <a:lvl9pPr indent="-304800" lvl="8" marL="41148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CUSTOM">
    <p:spTree>
      <p:nvGrpSpPr>
        <p:cNvPr id="177" name="Shape 177"/>
        <p:cNvGrpSpPr/>
        <p:nvPr/>
      </p:nvGrpSpPr>
      <p:grpSpPr>
        <a:xfrm>
          <a:off x="0" y="0"/>
          <a:ext cx="0" cy="0"/>
          <a:chOff x="0" y="0"/>
          <a:chExt cx="0" cy="0"/>
        </a:xfrm>
      </p:grpSpPr>
      <p:pic>
        <p:nvPicPr>
          <p:cNvPr id="178" name="Google Shape;178;p22"/>
          <p:cNvPicPr preferRelativeResize="0"/>
          <p:nvPr/>
        </p:nvPicPr>
        <p:blipFill rotWithShape="1">
          <a:blip r:embed="rId2">
            <a:alphaModFix/>
          </a:blip>
          <a:srcRect b="0" l="0" r="0" t="0"/>
          <a:stretch/>
        </p:blipFill>
        <p:spPr>
          <a:xfrm>
            <a:off x="0" y="0"/>
            <a:ext cx="9143997" cy="5715000"/>
          </a:xfrm>
          <a:prstGeom prst="rect">
            <a:avLst/>
          </a:prstGeom>
          <a:noFill/>
          <a:ln>
            <a:noFill/>
          </a:ln>
        </p:spPr>
      </p:pic>
      <p:sp>
        <p:nvSpPr>
          <p:cNvPr id="179" name="Google Shape;179;p22"/>
          <p:cNvSpPr txBox="1"/>
          <p:nvPr>
            <p:ph type="title"/>
          </p:nvPr>
        </p:nvSpPr>
        <p:spPr>
          <a:xfrm>
            <a:off x="4861025" y="1098528"/>
            <a:ext cx="3895800" cy="3177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2pPr>
            <a:lvl3pPr lvl="2"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3pPr>
            <a:lvl4pPr lvl="3"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4pPr>
            <a:lvl5pPr lvl="4"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5pPr>
            <a:lvl6pPr lvl="5"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6pPr>
            <a:lvl7pPr lvl="6"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7pPr>
            <a:lvl8pPr lvl="7"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8pPr>
            <a:lvl9pPr lvl="8"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esor/Especialista">
  <p:cSld name="Profesor/Especialista">
    <p:spTree>
      <p:nvGrpSpPr>
        <p:cNvPr id="180" name="Shape 180"/>
        <p:cNvGrpSpPr/>
        <p:nvPr/>
      </p:nvGrpSpPr>
      <p:grpSpPr>
        <a:xfrm>
          <a:off x="0" y="0"/>
          <a:ext cx="0" cy="0"/>
          <a:chOff x="0" y="0"/>
          <a:chExt cx="0" cy="0"/>
        </a:xfrm>
      </p:grpSpPr>
      <p:sp>
        <p:nvSpPr>
          <p:cNvPr id="181" name="Google Shape;181;p23"/>
          <p:cNvSpPr/>
          <p:nvPr/>
        </p:nvSpPr>
        <p:spPr>
          <a:xfrm>
            <a:off x="-1345220" y="-2901822"/>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AR" sz="1800" u="none" cap="none" strike="noStrike">
                <a:solidFill>
                  <a:schemeClr val="dk1"/>
                </a:solidFill>
                <a:latin typeface="Open Sans"/>
                <a:ea typeface="Open Sans"/>
                <a:cs typeface="Open Sans"/>
                <a:sym typeface="Open Sans"/>
              </a:rPr>
              <a:t> </a:t>
            </a:r>
            <a:endParaRPr b="0" i="0" sz="1800" u="none" cap="none" strike="noStrike">
              <a:solidFill>
                <a:schemeClr val="dk1"/>
              </a:solidFill>
              <a:latin typeface="Open Sans"/>
              <a:ea typeface="Open Sans"/>
              <a:cs typeface="Open Sans"/>
              <a:sym typeface="Open Sans"/>
            </a:endParaRPr>
          </a:p>
        </p:txBody>
      </p:sp>
      <p:sp>
        <p:nvSpPr>
          <p:cNvPr id="182" name="Google Shape;182;p23"/>
          <p:cNvSpPr txBox="1"/>
          <p:nvPr>
            <p:ph type="title"/>
          </p:nvPr>
        </p:nvSpPr>
        <p:spPr>
          <a:xfrm>
            <a:off x="4583050" y="1084361"/>
            <a:ext cx="41988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183" name="Google Shape;183;p23"/>
          <p:cNvSpPr txBox="1"/>
          <p:nvPr>
            <p:ph idx="1" type="body"/>
          </p:nvPr>
        </p:nvSpPr>
        <p:spPr>
          <a:xfrm>
            <a:off x="4594150" y="2232667"/>
            <a:ext cx="4176600" cy="1735800"/>
          </a:xfrm>
          <a:prstGeom prst="rect">
            <a:avLst/>
          </a:prstGeom>
          <a:noFill/>
          <a:ln>
            <a:noFill/>
          </a:ln>
        </p:spPr>
        <p:txBody>
          <a:bodyPr anchorCtr="0" anchor="ctr" bIns="91425" lIns="91425" spcFirstLastPara="1" rIns="91425" wrap="square" tIns="91425">
            <a:noAutofit/>
          </a:bodyPr>
          <a:lstStyle>
            <a:lvl1pPr indent="-304800" lvl="0" marL="457200" marR="0" rtl="0" algn="just">
              <a:lnSpc>
                <a:spcPct val="115000"/>
              </a:lnSpc>
              <a:spcBef>
                <a:spcPts val="0"/>
              </a:spcBef>
              <a:spcAft>
                <a:spcPts val="0"/>
              </a:spcAft>
              <a:buClr>
                <a:srgbClr val="000000"/>
              </a:buClr>
              <a:buSzPts val="1200"/>
              <a:buFont typeface="Open Sans SemiBold"/>
              <a:buAutoNum type="arabicPeriod"/>
              <a:defRPr b="0" i="0" sz="1200" u="none" cap="none" strike="noStrike">
                <a:solidFill>
                  <a:srgbClr val="000000"/>
                </a:solidFill>
                <a:latin typeface="Open Sans SemiBold"/>
                <a:ea typeface="Open Sans SemiBold"/>
                <a:cs typeface="Open Sans SemiBold"/>
                <a:sym typeface="Open Sans SemiBold"/>
              </a:defRPr>
            </a:lvl1pPr>
            <a:lvl2pPr indent="-304800" lvl="1" marL="9144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2pPr>
            <a:lvl3pPr indent="-304800" lvl="2" marL="13716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3pPr>
            <a:lvl4pPr indent="-304800" lvl="3" marL="18288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4pPr>
            <a:lvl5pPr indent="-304800" lvl="4" marL="22860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5pPr>
            <a:lvl6pPr indent="-304800" lvl="5" marL="27432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6pPr>
            <a:lvl7pPr indent="-304800" lvl="6" marL="32004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7pPr>
            <a:lvl8pPr indent="-304800" lvl="7" marL="36576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8pPr>
            <a:lvl9pPr indent="-304800" lvl="8" marL="41148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9pPr>
          </a:lstStyle>
          <a:p/>
        </p:txBody>
      </p:sp>
      <p:sp>
        <p:nvSpPr>
          <p:cNvPr id="184" name="Google Shape;184;p23"/>
          <p:cNvSpPr txBox="1"/>
          <p:nvPr>
            <p:ph idx="2" type="title"/>
          </p:nvPr>
        </p:nvSpPr>
        <p:spPr>
          <a:xfrm>
            <a:off x="4594150" y="4089861"/>
            <a:ext cx="4176600" cy="1020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1pPr>
            <a:lvl2pPr lvl="1"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2pPr>
            <a:lvl3pPr lvl="2"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3pPr>
            <a:lvl4pPr lvl="3"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4pPr>
            <a:lvl5pPr lvl="4"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5pPr>
            <a:lvl6pPr lvl="5"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6pPr>
            <a:lvl7pPr lvl="6"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7pPr>
            <a:lvl8pPr lvl="7"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8pPr>
            <a:lvl9pPr lvl="8"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9pPr>
          </a:lstStyle>
          <a:p/>
        </p:txBody>
      </p:sp>
      <p:pic>
        <p:nvPicPr>
          <p:cNvPr id="185" name="Google Shape;185;p23"/>
          <p:cNvPicPr preferRelativeResize="0"/>
          <p:nvPr/>
        </p:nvPicPr>
        <p:blipFill rotWithShape="1">
          <a:blip r:embed="rId2">
            <a:alphaModFix/>
          </a:blip>
          <a:srcRect b="0" l="0" r="0" t="0"/>
          <a:stretch/>
        </p:blipFill>
        <p:spPr>
          <a:xfrm>
            <a:off x="1242025" y="314722"/>
            <a:ext cx="2230350" cy="4576999"/>
          </a:xfrm>
          <a:prstGeom prst="rect">
            <a:avLst/>
          </a:prstGeom>
          <a:noFill/>
          <a:ln>
            <a:noFill/>
          </a:ln>
        </p:spPr>
      </p:pic>
      <p:sp>
        <p:nvSpPr>
          <p:cNvPr id="186" name="Google Shape;186;p23"/>
          <p:cNvSpPr/>
          <p:nvPr/>
        </p:nvSpPr>
        <p:spPr>
          <a:xfrm>
            <a:off x="1392183" y="918797"/>
            <a:ext cx="1930200" cy="3805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7" name="Google Shape;187;p23"/>
          <p:cNvSpPr txBox="1"/>
          <p:nvPr>
            <p:ph idx="3" type="title"/>
          </p:nvPr>
        </p:nvSpPr>
        <p:spPr>
          <a:xfrm>
            <a:off x="1630825" y="3259500"/>
            <a:ext cx="1452900" cy="5976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1pPr>
            <a:lvl2pPr lvl="1" marR="0" rtl="0" algn="ctr">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2pPr>
            <a:lvl3pPr lvl="2" marR="0" rtl="0" algn="ctr">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3pPr>
            <a:lvl4pPr lvl="3" marR="0" rtl="0" algn="ctr">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4pPr>
            <a:lvl5pPr lvl="4" marR="0" rtl="0" algn="ctr">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5pPr>
            <a:lvl6pPr lvl="5" marR="0" rtl="0" algn="ctr">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6pPr>
            <a:lvl7pPr lvl="6" marR="0" rtl="0" algn="ctr">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7pPr>
            <a:lvl8pPr lvl="7" marR="0" rtl="0" algn="ctr">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8pPr>
            <a:lvl9pPr lvl="8" marR="0" rtl="0" algn="ctr">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9pPr>
          </a:lstStyle>
          <a:p/>
        </p:txBody>
      </p:sp>
      <p:sp>
        <p:nvSpPr>
          <p:cNvPr id="188" name="Google Shape;188;p23"/>
          <p:cNvSpPr txBox="1"/>
          <p:nvPr>
            <p:ph idx="4" type="title"/>
          </p:nvPr>
        </p:nvSpPr>
        <p:spPr>
          <a:xfrm>
            <a:off x="1718725" y="4089861"/>
            <a:ext cx="1365000" cy="473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7F7F7F"/>
              </a:buClr>
              <a:buSzPts val="1000"/>
              <a:buFont typeface="Open Sans"/>
              <a:buNone/>
              <a:defRPr b="0" i="0" sz="1000" u="none" cap="none" strike="noStrike">
                <a:solidFill>
                  <a:srgbClr val="7F7F7F"/>
                </a:solidFill>
                <a:latin typeface="Open Sans"/>
                <a:ea typeface="Open Sans"/>
                <a:cs typeface="Open Sans"/>
                <a:sym typeface="Open Sans"/>
              </a:defRPr>
            </a:lvl1pPr>
            <a:lvl2pPr lvl="1" marR="0" rtl="0" algn="ctr">
              <a:lnSpc>
                <a:spcPct val="100000"/>
              </a:lnSpc>
              <a:spcBef>
                <a:spcPts val="0"/>
              </a:spcBef>
              <a:spcAft>
                <a:spcPts val="0"/>
              </a:spcAft>
              <a:buClr>
                <a:srgbClr val="0C0C0C"/>
              </a:buClr>
              <a:buSzPts val="1000"/>
              <a:buFont typeface="Open Sans"/>
              <a:buNone/>
              <a:defRPr b="0" i="0" sz="1000" u="none" cap="none" strike="noStrike">
                <a:solidFill>
                  <a:srgbClr val="0C0C0C"/>
                </a:solidFill>
                <a:latin typeface="Open Sans"/>
                <a:ea typeface="Open Sans"/>
                <a:cs typeface="Open Sans"/>
                <a:sym typeface="Open Sans"/>
              </a:defRPr>
            </a:lvl2pPr>
            <a:lvl3pPr lvl="2" marR="0" rtl="0" algn="ctr">
              <a:lnSpc>
                <a:spcPct val="100000"/>
              </a:lnSpc>
              <a:spcBef>
                <a:spcPts val="0"/>
              </a:spcBef>
              <a:spcAft>
                <a:spcPts val="0"/>
              </a:spcAft>
              <a:buClr>
                <a:srgbClr val="0C0C0C"/>
              </a:buClr>
              <a:buSzPts val="1000"/>
              <a:buFont typeface="Open Sans"/>
              <a:buNone/>
              <a:defRPr b="0" i="0" sz="1000" u="none" cap="none" strike="noStrike">
                <a:solidFill>
                  <a:srgbClr val="0C0C0C"/>
                </a:solidFill>
                <a:latin typeface="Open Sans"/>
                <a:ea typeface="Open Sans"/>
                <a:cs typeface="Open Sans"/>
                <a:sym typeface="Open Sans"/>
              </a:defRPr>
            </a:lvl3pPr>
            <a:lvl4pPr lvl="3" marR="0" rtl="0" algn="ctr">
              <a:lnSpc>
                <a:spcPct val="100000"/>
              </a:lnSpc>
              <a:spcBef>
                <a:spcPts val="0"/>
              </a:spcBef>
              <a:spcAft>
                <a:spcPts val="0"/>
              </a:spcAft>
              <a:buClr>
                <a:srgbClr val="0C0C0C"/>
              </a:buClr>
              <a:buSzPts val="1000"/>
              <a:buFont typeface="Open Sans"/>
              <a:buNone/>
              <a:defRPr b="0" i="0" sz="1000" u="none" cap="none" strike="noStrike">
                <a:solidFill>
                  <a:srgbClr val="0C0C0C"/>
                </a:solidFill>
                <a:latin typeface="Open Sans"/>
                <a:ea typeface="Open Sans"/>
                <a:cs typeface="Open Sans"/>
                <a:sym typeface="Open Sans"/>
              </a:defRPr>
            </a:lvl4pPr>
            <a:lvl5pPr lvl="4" marR="0" rtl="0" algn="ctr">
              <a:lnSpc>
                <a:spcPct val="100000"/>
              </a:lnSpc>
              <a:spcBef>
                <a:spcPts val="0"/>
              </a:spcBef>
              <a:spcAft>
                <a:spcPts val="0"/>
              </a:spcAft>
              <a:buClr>
                <a:srgbClr val="0C0C0C"/>
              </a:buClr>
              <a:buSzPts val="1000"/>
              <a:buFont typeface="Open Sans"/>
              <a:buNone/>
              <a:defRPr b="0" i="0" sz="1000" u="none" cap="none" strike="noStrike">
                <a:solidFill>
                  <a:srgbClr val="0C0C0C"/>
                </a:solidFill>
                <a:latin typeface="Open Sans"/>
                <a:ea typeface="Open Sans"/>
                <a:cs typeface="Open Sans"/>
                <a:sym typeface="Open Sans"/>
              </a:defRPr>
            </a:lvl5pPr>
            <a:lvl6pPr lvl="5" marR="0" rtl="0" algn="ctr">
              <a:lnSpc>
                <a:spcPct val="100000"/>
              </a:lnSpc>
              <a:spcBef>
                <a:spcPts val="0"/>
              </a:spcBef>
              <a:spcAft>
                <a:spcPts val="0"/>
              </a:spcAft>
              <a:buClr>
                <a:srgbClr val="0C0C0C"/>
              </a:buClr>
              <a:buSzPts val="1000"/>
              <a:buFont typeface="Open Sans"/>
              <a:buNone/>
              <a:defRPr b="0" i="0" sz="1000" u="none" cap="none" strike="noStrike">
                <a:solidFill>
                  <a:srgbClr val="0C0C0C"/>
                </a:solidFill>
                <a:latin typeface="Open Sans"/>
                <a:ea typeface="Open Sans"/>
                <a:cs typeface="Open Sans"/>
                <a:sym typeface="Open Sans"/>
              </a:defRPr>
            </a:lvl6pPr>
            <a:lvl7pPr lvl="6" marR="0" rtl="0" algn="ctr">
              <a:lnSpc>
                <a:spcPct val="100000"/>
              </a:lnSpc>
              <a:spcBef>
                <a:spcPts val="0"/>
              </a:spcBef>
              <a:spcAft>
                <a:spcPts val="0"/>
              </a:spcAft>
              <a:buClr>
                <a:srgbClr val="0C0C0C"/>
              </a:buClr>
              <a:buSzPts val="1000"/>
              <a:buFont typeface="Open Sans"/>
              <a:buNone/>
              <a:defRPr b="0" i="0" sz="1000" u="none" cap="none" strike="noStrike">
                <a:solidFill>
                  <a:srgbClr val="0C0C0C"/>
                </a:solidFill>
                <a:latin typeface="Open Sans"/>
                <a:ea typeface="Open Sans"/>
                <a:cs typeface="Open Sans"/>
                <a:sym typeface="Open Sans"/>
              </a:defRPr>
            </a:lvl7pPr>
            <a:lvl8pPr lvl="7" marR="0" rtl="0" algn="ctr">
              <a:lnSpc>
                <a:spcPct val="100000"/>
              </a:lnSpc>
              <a:spcBef>
                <a:spcPts val="0"/>
              </a:spcBef>
              <a:spcAft>
                <a:spcPts val="0"/>
              </a:spcAft>
              <a:buClr>
                <a:srgbClr val="0C0C0C"/>
              </a:buClr>
              <a:buSzPts val="1000"/>
              <a:buFont typeface="Open Sans"/>
              <a:buNone/>
              <a:defRPr b="0" i="0" sz="1000" u="none" cap="none" strike="noStrike">
                <a:solidFill>
                  <a:srgbClr val="0C0C0C"/>
                </a:solidFill>
                <a:latin typeface="Open Sans"/>
                <a:ea typeface="Open Sans"/>
                <a:cs typeface="Open Sans"/>
                <a:sym typeface="Open Sans"/>
              </a:defRPr>
            </a:lvl8pPr>
            <a:lvl9pPr lvl="8" marR="0" rtl="0" algn="ctr">
              <a:lnSpc>
                <a:spcPct val="100000"/>
              </a:lnSpc>
              <a:spcBef>
                <a:spcPts val="0"/>
              </a:spcBef>
              <a:spcAft>
                <a:spcPts val="0"/>
              </a:spcAft>
              <a:buClr>
                <a:srgbClr val="0C0C0C"/>
              </a:buClr>
              <a:buSzPts val="1000"/>
              <a:buFont typeface="Open Sans"/>
              <a:buNone/>
              <a:defRPr b="0" i="0" sz="1000" u="none" cap="none" strike="noStrike">
                <a:solidFill>
                  <a:srgbClr val="0C0C0C"/>
                </a:solidFill>
                <a:latin typeface="Open Sans"/>
                <a:ea typeface="Open Sans"/>
                <a:cs typeface="Open Sans"/>
                <a:sym typeface="Open Sans"/>
              </a:defRPr>
            </a:lvl9pPr>
          </a:lstStyle>
          <a:p/>
        </p:txBody>
      </p:sp>
      <p:sp>
        <p:nvSpPr>
          <p:cNvPr id="189" name="Google Shape;189;p23"/>
          <p:cNvSpPr/>
          <p:nvPr/>
        </p:nvSpPr>
        <p:spPr>
          <a:xfrm>
            <a:off x="1630825" y="1379028"/>
            <a:ext cx="1452900" cy="16143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ce">
  <p:cSld name="CUSTOM_2">
    <p:spTree>
      <p:nvGrpSpPr>
        <p:cNvPr id="190" name="Shape 190"/>
        <p:cNvGrpSpPr/>
        <p:nvPr/>
      </p:nvGrpSpPr>
      <p:grpSpPr>
        <a:xfrm>
          <a:off x="0" y="0"/>
          <a:ext cx="0" cy="0"/>
          <a:chOff x="0" y="0"/>
          <a:chExt cx="0" cy="0"/>
        </a:xfrm>
      </p:grpSpPr>
      <p:pic>
        <p:nvPicPr>
          <p:cNvPr id="191" name="Google Shape;191;p24"/>
          <p:cNvPicPr preferRelativeResize="0"/>
          <p:nvPr/>
        </p:nvPicPr>
        <p:blipFill rotWithShape="1">
          <a:blip r:embed="rId2">
            <a:alphaModFix/>
          </a:blip>
          <a:srcRect b="0" l="0" r="0" t="0"/>
          <a:stretch/>
        </p:blipFill>
        <p:spPr>
          <a:xfrm>
            <a:off x="2" y="0"/>
            <a:ext cx="9143999" cy="5140688"/>
          </a:xfrm>
          <a:prstGeom prst="rect">
            <a:avLst/>
          </a:prstGeom>
          <a:noFill/>
          <a:ln>
            <a:noFill/>
          </a:ln>
        </p:spPr>
      </p:pic>
      <p:sp>
        <p:nvSpPr>
          <p:cNvPr id="192" name="Google Shape;192;p24"/>
          <p:cNvSpPr txBox="1"/>
          <p:nvPr>
            <p:ph type="title"/>
          </p:nvPr>
        </p:nvSpPr>
        <p:spPr>
          <a:xfrm>
            <a:off x="706200" y="326944"/>
            <a:ext cx="5590800" cy="139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33383C"/>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3" name="Google Shape;193;p24"/>
          <p:cNvSpPr txBox="1"/>
          <p:nvPr>
            <p:ph idx="1" type="body"/>
          </p:nvPr>
        </p:nvSpPr>
        <p:spPr>
          <a:xfrm>
            <a:off x="706200" y="1726278"/>
            <a:ext cx="3366300" cy="3177900"/>
          </a:xfrm>
          <a:prstGeom prst="rect">
            <a:avLst/>
          </a:prstGeom>
          <a:noFill/>
          <a:ln>
            <a:noFill/>
          </a:ln>
        </p:spPr>
        <p:txBody>
          <a:bodyPr anchorCtr="0" anchor="ctr" bIns="91425" lIns="91425" spcFirstLastPara="1" rIns="91425" wrap="square" tIns="91425">
            <a:noAutofit/>
          </a:bodyPr>
          <a:lstStyle>
            <a:lvl1pPr indent="-304800" lvl="0" marL="457200" marR="0" rtl="0" algn="just">
              <a:lnSpc>
                <a:spcPct val="115000"/>
              </a:lnSpc>
              <a:spcBef>
                <a:spcPts val="0"/>
              </a:spcBef>
              <a:spcAft>
                <a:spcPts val="0"/>
              </a:spcAft>
              <a:buClr>
                <a:srgbClr val="000000"/>
              </a:buClr>
              <a:buSzPts val="1200"/>
              <a:buFont typeface="Open Sans SemiBold"/>
              <a:buAutoNum type="arabicPeriod"/>
              <a:defRPr b="0" i="0" sz="1200" u="none" cap="none" strike="noStrike">
                <a:solidFill>
                  <a:srgbClr val="000000"/>
                </a:solidFill>
                <a:latin typeface="Open Sans SemiBold"/>
                <a:ea typeface="Open Sans SemiBold"/>
                <a:cs typeface="Open Sans SemiBold"/>
                <a:sym typeface="Open Sans SemiBold"/>
              </a:defRPr>
            </a:lvl1pPr>
            <a:lvl2pPr indent="-304800" lvl="1" marL="9144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2pPr>
            <a:lvl3pPr indent="-304800" lvl="2" marL="13716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3pPr>
            <a:lvl4pPr indent="-304800" lvl="3" marL="18288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4pPr>
            <a:lvl5pPr indent="-304800" lvl="4" marL="22860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5pPr>
            <a:lvl6pPr indent="-304800" lvl="5" marL="27432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6pPr>
            <a:lvl7pPr indent="-304800" lvl="6" marL="32004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7pPr>
            <a:lvl8pPr indent="-304800" lvl="7" marL="36576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8pPr>
            <a:lvl9pPr indent="-304800" lvl="8" marL="41148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1">
  <p:cSld name="BLANK_1">
    <p:spTree>
      <p:nvGrpSpPr>
        <p:cNvPr id="194" name="Shape 194"/>
        <p:cNvGrpSpPr/>
        <p:nvPr/>
      </p:nvGrpSpPr>
      <p:grpSpPr>
        <a:xfrm>
          <a:off x="0" y="0"/>
          <a:ext cx="0" cy="0"/>
          <a:chOff x="0" y="0"/>
          <a:chExt cx="0" cy="0"/>
        </a:xfrm>
      </p:grpSpPr>
      <p:sp>
        <p:nvSpPr>
          <p:cNvPr id="195" name="Google Shape;195;p25"/>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AR"/>
              <a:t>‹#›</a:t>
            </a:fld>
            <a:endParaRPr/>
          </a:p>
        </p:txBody>
      </p:sp>
      <p:pic>
        <p:nvPicPr>
          <p:cNvPr id="196" name="Google Shape;196;p25"/>
          <p:cNvPicPr preferRelativeResize="0"/>
          <p:nvPr/>
        </p:nvPicPr>
        <p:blipFill rotWithShape="1">
          <a:blip r:embed="rId2">
            <a:alphaModFix/>
          </a:blip>
          <a:srcRect b="0" l="0" r="0" t="0"/>
          <a:stretch/>
        </p:blipFill>
        <p:spPr>
          <a:xfrm>
            <a:off x="-5000" y="0"/>
            <a:ext cx="9148994" cy="5143504"/>
          </a:xfrm>
          <a:prstGeom prst="rect">
            <a:avLst/>
          </a:prstGeom>
          <a:noFill/>
          <a:ln>
            <a:noFill/>
          </a:ln>
        </p:spPr>
      </p:pic>
      <p:sp>
        <p:nvSpPr>
          <p:cNvPr id="197" name="Google Shape;197;p25"/>
          <p:cNvSpPr/>
          <p:nvPr/>
        </p:nvSpPr>
        <p:spPr>
          <a:xfrm>
            <a:off x="-5050" y="4007000"/>
            <a:ext cx="9149100" cy="1707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5"/>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2">
  <p:cSld name="BLANK_1_1">
    <p:spTree>
      <p:nvGrpSpPr>
        <p:cNvPr id="199" name="Shape 199"/>
        <p:cNvGrpSpPr/>
        <p:nvPr/>
      </p:nvGrpSpPr>
      <p:grpSpPr>
        <a:xfrm>
          <a:off x="0" y="0"/>
          <a:ext cx="0" cy="0"/>
          <a:chOff x="0" y="0"/>
          <a:chExt cx="0" cy="0"/>
        </a:xfrm>
      </p:grpSpPr>
      <p:sp>
        <p:nvSpPr>
          <p:cNvPr id="200" name="Google Shape;200;p26"/>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AR"/>
              <a:t>‹#›</a:t>
            </a:fld>
            <a:endParaRPr/>
          </a:p>
        </p:txBody>
      </p:sp>
      <p:pic>
        <p:nvPicPr>
          <p:cNvPr id="201" name="Google Shape;201;p26"/>
          <p:cNvPicPr preferRelativeResize="0"/>
          <p:nvPr/>
        </p:nvPicPr>
        <p:blipFill rotWithShape="1">
          <a:blip r:embed="rId2">
            <a:alphaModFix/>
          </a:blip>
          <a:srcRect b="0" l="0" r="0" t="0"/>
          <a:stretch/>
        </p:blipFill>
        <p:spPr>
          <a:xfrm>
            <a:off x="-5000" y="0"/>
            <a:ext cx="9148994" cy="5143504"/>
          </a:xfrm>
          <a:prstGeom prst="rect">
            <a:avLst/>
          </a:prstGeom>
          <a:noFill/>
          <a:ln>
            <a:noFill/>
          </a:ln>
        </p:spPr>
      </p:pic>
      <p:sp>
        <p:nvSpPr>
          <p:cNvPr id="202" name="Google Shape;202;p26"/>
          <p:cNvSpPr/>
          <p:nvPr/>
        </p:nvSpPr>
        <p:spPr>
          <a:xfrm>
            <a:off x="-5050" y="0"/>
            <a:ext cx="9149100" cy="571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3">
  <p:cSld name="BLANK_1_1_1">
    <p:spTree>
      <p:nvGrpSpPr>
        <p:cNvPr id="203" name="Shape 203"/>
        <p:cNvGrpSpPr/>
        <p:nvPr/>
      </p:nvGrpSpPr>
      <p:grpSpPr>
        <a:xfrm>
          <a:off x="0" y="0"/>
          <a:ext cx="0" cy="0"/>
          <a:chOff x="0" y="0"/>
          <a:chExt cx="0" cy="0"/>
        </a:xfrm>
      </p:grpSpPr>
      <p:sp>
        <p:nvSpPr>
          <p:cNvPr id="204" name="Google Shape;204;p27"/>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AR"/>
              <a:t>‹#›</a:t>
            </a:fld>
            <a:endParaRPr/>
          </a:p>
        </p:txBody>
      </p:sp>
      <p:pic>
        <p:nvPicPr>
          <p:cNvPr id="205" name="Google Shape;205;p27"/>
          <p:cNvPicPr preferRelativeResize="0"/>
          <p:nvPr/>
        </p:nvPicPr>
        <p:blipFill rotWithShape="1">
          <a:blip r:embed="rId2">
            <a:alphaModFix/>
          </a:blip>
          <a:srcRect b="0" l="0" r="0" t="0"/>
          <a:stretch/>
        </p:blipFill>
        <p:spPr>
          <a:xfrm>
            <a:off x="-5000" y="0"/>
            <a:ext cx="9148994" cy="5715000"/>
          </a:xfrm>
          <a:prstGeom prst="rect">
            <a:avLst/>
          </a:prstGeom>
          <a:noFill/>
          <a:ln>
            <a:noFill/>
          </a:ln>
        </p:spPr>
      </p:pic>
      <p:sp>
        <p:nvSpPr>
          <p:cNvPr id="206" name="Google Shape;206;p27"/>
          <p:cNvSpPr/>
          <p:nvPr/>
        </p:nvSpPr>
        <p:spPr>
          <a:xfrm>
            <a:off x="-5050" y="-63222"/>
            <a:ext cx="9149100" cy="2218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ación">
  <p:cSld name="BLANK_1_1_1_2">
    <p:spTree>
      <p:nvGrpSpPr>
        <p:cNvPr id="207" name="Shape 207"/>
        <p:cNvGrpSpPr/>
        <p:nvPr/>
      </p:nvGrpSpPr>
      <p:grpSpPr>
        <a:xfrm>
          <a:off x="0" y="0"/>
          <a:ext cx="0" cy="0"/>
          <a:chOff x="0" y="0"/>
          <a:chExt cx="0" cy="0"/>
        </a:xfrm>
      </p:grpSpPr>
      <p:sp>
        <p:nvSpPr>
          <p:cNvPr id="208" name="Google Shape;208;p28"/>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AR"/>
              <a:t>‹#›</a:t>
            </a:fld>
            <a:endParaRPr/>
          </a:p>
        </p:txBody>
      </p:sp>
      <p:pic>
        <p:nvPicPr>
          <p:cNvPr id="209" name="Google Shape;209;p28"/>
          <p:cNvPicPr preferRelativeResize="0"/>
          <p:nvPr/>
        </p:nvPicPr>
        <p:blipFill rotWithShape="1">
          <a:blip r:embed="rId2">
            <a:alphaModFix/>
          </a:blip>
          <a:srcRect b="0" l="0" r="0" t="0"/>
          <a:stretch/>
        </p:blipFill>
        <p:spPr>
          <a:xfrm>
            <a:off x="-5000" y="0"/>
            <a:ext cx="9148994" cy="5715000"/>
          </a:xfrm>
          <a:prstGeom prst="rect">
            <a:avLst/>
          </a:prstGeom>
          <a:noFill/>
          <a:ln>
            <a:noFill/>
          </a:ln>
        </p:spPr>
      </p:pic>
      <p:sp>
        <p:nvSpPr>
          <p:cNvPr id="210" name="Google Shape;210;p28"/>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211" name="Google Shape;211;p28"/>
          <p:cNvSpPr txBox="1"/>
          <p:nvPr>
            <p:ph idx="2" type="title"/>
          </p:nvPr>
        </p:nvSpPr>
        <p:spPr>
          <a:xfrm>
            <a:off x="1407350" y="1907625"/>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9pPr>
          </a:lstStyle>
          <a:p/>
        </p:txBody>
      </p:sp>
      <p:sp>
        <p:nvSpPr>
          <p:cNvPr id="212" name="Google Shape;212;p28"/>
          <p:cNvSpPr txBox="1"/>
          <p:nvPr>
            <p:ph idx="1" type="subTitle"/>
          </p:nvPr>
        </p:nvSpPr>
        <p:spPr>
          <a:xfrm>
            <a:off x="1407350" y="2558653"/>
            <a:ext cx="1547100" cy="43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9pPr>
          </a:lstStyle>
          <a:p/>
        </p:txBody>
      </p:sp>
      <p:sp>
        <p:nvSpPr>
          <p:cNvPr id="213" name="Google Shape;213;p28"/>
          <p:cNvSpPr txBox="1"/>
          <p:nvPr>
            <p:ph idx="3" type="title"/>
          </p:nvPr>
        </p:nvSpPr>
        <p:spPr>
          <a:xfrm>
            <a:off x="742200" y="1908806"/>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9pPr>
          </a:lstStyle>
          <a:p/>
        </p:txBody>
      </p:sp>
      <p:cxnSp>
        <p:nvCxnSpPr>
          <p:cNvPr id="214" name="Google Shape;214;p28"/>
          <p:cNvCxnSpPr/>
          <p:nvPr/>
        </p:nvCxnSpPr>
        <p:spPr>
          <a:xfrm rot="10800000">
            <a:off x="1349125" y="1779806"/>
            <a:ext cx="0" cy="1344000"/>
          </a:xfrm>
          <a:prstGeom prst="straightConnector1">
            <a:avLst/>
          </a:prstGeom>
          <a:noFill/>
          <a:ln cap="flat" cmpd="sng" w="9525">
            <a:solidFill>
              <a:schemeClr val="dk2"/>
            </a:solidFill>
            <a:prstDash val="solid"/>
            <a:round/>
            <a:headEnd len="sm" w="sm" type="none"/>
            <a:tailEnd len="sm" w="sm" type="none"/>
          </a:ln>
        </p:spPr>
      </p:cxnSp>
      <p:sp>
        <p:nvSpPr>
          <p:cNvPr id="215" name="Google Shape;215;p28"/>
          <p:cNvSpPr txBox="1"/>
          <p:nvPr>
            <p:ph idx="4" type="title"/>
          </p:nvPr>
        </p:nvSpPr>
        <p:spPr>
          <a:xfrm>
            <a:off x="3986225" y="1907625"/>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9pPr>
          </a:lstStyle>
          <a:p/>
        </p:txBody>
      </p:sp>
      <p:sp>
        <p:nvSpPr>
          <p:cNvPr id="216" name="Google Shape;216;p28"/>
          <p:cNvSpPr txBox="1"/>
          <p:nvPr>
            <p:ph idx="5" type="subTitle"/>
          </p:nvPr>
        </p:nvSpPr>
        <p:spPr>
          <a:xfrm>
            <a:off x="3986225" y="2558653"/>
            <a:ext cx="1547100" cy="43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9pPr>
          </a:lstStyle>
          <a:p/>
        </p:txBody>
      </p:sp>
      <p:sp>
        <p:nvSpPr>
          <p:cNvPr id="217" name="Google Shape;217;p28"/>
          <p:cNvSpPr txBox="1"/>
          <p:nvPr>
            <p:ph idx="6" type="title"/>
          </p:nvPr>
        </p:nvSpPr>
        <p:spPr>
          <a:xfrm>
            <a:off x="3321075" y="1908806"/>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9pPr>
          </a:lstStyle>
          <a:p/>
        </p:txBody>
      </p:sp>
      <p:cxnSp>
        <p:nvCxnSpPr>
          <p:cNvPr id="218" name="Google Shape;218;p28"/>
          <p:cNvCxnSpPr/>
          <p:nvPr/>
        </p:nvCxnSpPr>
        <p:spPr>
          <a:xfrm rot="10800000">
            <a:off x="3928000" y="1779806"/>
            <a:ext cx="0" cy="1344000"/>
          </a:xfrm>
          <a:prstGeom prst="straightConnector1">
            <a:avLst/>
          </a:prstGeom>
          <a:noFill/>
          <a:ln cap="flat" cmpd="sng" w="9525">
            <a:solidFill>
              <a:schemeClr val="dk2"/>
            </a:solidFill>
            <a:prstDash val="solid"/>
            <a:round/>
            <a:headEnd len="sm" w="sm" type="none"/>
            <a:tailEnd len="sm" w="sm" type="none"/>
          </a:ln>
        </p:spPr>
      </p:cxnSp>
      <p:sp>
        <p:nvSpPr>
          <p:cNvPr id="219" name="Google Shape;219;p28"/>
          <p:cNvSpPr txBox="1"/>
          <p:nvPr>
            <p:ph idx="7" type="title"/>
          </p:nvPr>
        </p:nvSpPr>
        <p:spPr>
          <a:xfrm>
            <a:off x="6666750" y="1907625"/>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9pPr>
          </a:lstStyle>
          <a:p/>
        </p:txBody>
      </p:sp>
      <p:sp>
        <p:nvSpPr>
          <p:cNvPr id="220" name="Google Shape;220;p28"/>
          <p:cNvSpPr txBox="1"/>
          <p:nvPr>
            <p:ph idx="8" type="subTitle"/>
          </p:nvPr>
        </p:nvSpPr>
        <p:spPr>
          <a:xfrm>
            <a:off x="6666750" y="2558653"/>
            <a:ext cx="1547100" cy="43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9pPr>
          </a:lstStyle>
          <a:p/>
        </p:txBody>
      </p:sp>
      <p:sp>
        <p:nvSpPr>
          <p:cNvPr id="221" name="Google Shape;221;p28"/>
          <p:cNvSpPr txBox="1"/>
          <p:nvPr>
            <p:ph idx="9" type="title"/>
          </p:nvPr>
        </p:nvSpPr>
        <p:spPr>
          <a:xfrm>
            <a:off x="6001600" y="1908806"/>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9pPr>
          </a:lstStyle>
          <a:p/>
        </p:txBody>
      </p:sp>
      <p:cxnSp>
        <p:nvCxnSpPr>
          <p:cNvPr id="222" name="Google Shape;222;p28"/>
          <p:cNvCxnSpPr/>
          <p:nvPr/>
        </p:nvCxnSpPr>
        <p:spPr>
          <a:xfrm rot="10800000">
            <a:off x="6608525" y="1779806"/>
            <a:ext cx="0" cy="1344000"/>
          </a:xfrm>
          <a:prstGeom prst="straightConnector1">
            <a:avLst/>
          </a:prstGeom>
          <a:noFill/>
          <a:ln cap="flat" cmpd="sng" w="9525">
            <a:solidFill>
              <a:schemeClr val="dk2"/>
            </a:solidFill>
            <a:prstDash val="solid"/>
            <a:round/>
            <a:headEnd len="sm" w="sm" type="none"/>
            <a:tailEnd len="sm" w="sm" type="none"/>
          </a:ln>
        </p:spPr>
      </p:cxnSp>
      <p:sp>
        <p:nvSpPr>
          <p:cNvPr id="223" name="Google Shape;223;p28"/>
          <p:cNvSpPr txBox="1"/>
          <p:nvPr>
            <p:ph idx="13" type="title"/>
          </p:nvPr>
        </p:nvSpPr>
        <p:spPr>
          <a:xfrm>
            <a:off x="1407350" y="3420986"/>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9pPr>
          </a:lstStyle>
          <a:p/>
        </p:txBody>
      </p:sp>
      <p:sp>
        <p:nvSpPr>
          <p:cNvPr id="224" name="Google Shape;224;p28"/>
          <p:cNvSpPr txBox="1"/>
          <p:nvPr>
            <p:ph idx="14" type="subTitle"/>
          </p:nvPr>
        </p:nvSpPr>
        <p:spPr>
          <a:xfrm>
            <a:off x="1407350" y="4072014"/>
            <a:ext cx="1547100" cy="43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9pPr>
          </a:lstStyle>
          <a:p/>
        </p:txBody>
      </p:sp>
      <p:sp>
        <p:nvSpPr>
          <p:cNvPr id="225" name="Google Shape;225;p28"/>
          <p:cNvSpPr txBox="1"/>
          <p:nvPr>
            <p:ph idx="15" type="title"/>
          </p:nvPr>
        </p:nvSpPr>
        <p:spPr>
          <a:xfrm>
            <a:off x="742200" y="3422167"/>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9pPr>
          </a:lstStyle>
          <a:p/>
        </p:txBody>
      </p:sp>
      <p:cxnSp>
        <p:nvCxnSpPr>
          <p:cNvPr id="226" name="Google Shape;226;p28"/>
          <p:cNvCxnSpPr/>
          <p:nvPr/>
        </p:nvCxnSpPr>
        <p:spPr>
          <a:xfrm rot="10800000">
            <a:off x="1349125" y="3293167"/>
            <a:ext cx="0" cy="1344000"/>
          </a:xfrm>
          <a:prstGeom prst="straightConnector1">
            <a:avLst/>
          </a:prstGeom>
          <a:noFill/>
          <a:ln cap="flat" cmpd="sng" w="9525">
            <a:solidFill>
              <a:schemeClr val="dk2"/>
            </a:solidFill>
            <a:prstDash val="solid"/>
            <a:round/>
            <a:headEnd len="sm" w="sm" type="none"/>
            <a:tailEnd len="sm" w="sm" type="none"/>
          </a:ln>
        </p:spPr>
      </p:cxnSp>
      <p:sp>
        <p:nvSpPr>
          <p:cNvPr id="227" name="Google Shape;227;p28"/>
          <p:cNvSpPr txBox="1"/>
          <p:nvPr>
            <p:ph idx="16" type="title"/>
          </p:nvPr>
        </p:nvSpPr>
        <p:spPr>
          <a:xfrm>
            <a:off x="3986225" y="3420986"/>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9pPr>
          </a:lstStyle>
          <a:p/>
        </p:txBody>
      </p:sp>
      <p:sp>
        <p:nvSpPr>
          <p:cNvPr id="228" name="Google Shape;228;p28"/>
          <p:cNvSpPr txBox="1"/>
          <p:nvPr>
            <p:ph idx="17" type="subTitle"/>
          </p:nvPr>
        </p:nvSpPr>
        <p:spPr>
          <a:xfrm>
            <a:off x="3986225" y="4072014"/>
            <a:ext cx="1547100" cy="43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9pPr>
          </a:lstStyle>
          <a:p/>
        </p:txBody>
      </p:sp>
      <p:sp>
        <p:nvSpPr>
          <p:cNvPr id="229" name="Google Shape;229;p28"/>
          <p:cNvSpPr txBox="1"/>
          <p:nvPr>
            <p:ph idx="18" type="title"/>
          </p:nvPr>
        </p:nvSpPr>
        <p:spPr>
          <a:xfrm>
            <a:off x="3321075" y="3422167"/>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9pPr>
          </a:lstStyle>
          <a:p/>
        </p:txBody>
      </p:sp>
      <p:cxnSp>
        <p:nvCxnSpPr>
          <p:cNvPr id="230" name="Google Shape;230;p28"/>
          <p:cNvCxnSpPr/>
          <p:nvPr/>
        </p:nvCxnSpPr>
        <p:spPr>
          <a:xfrm rot="10800000">
            <a:off x="3928000" y="3293167"/>
            <a:ext cx="0" cy="1344000"/>
          </a:xfrm>
          <a:prstGeom prst="straightConnector1">
            <a:avLst/>
          </a:prstGeom>
          <a:noFill/>
          <a:ln cap="flat" cmpd="sng" w="9525">
            <a:solidFill>
              <a:schemeClr val="dk2"/>
            </a:solidFill>
            <a:prstDash val="solid"/>
            <a:round/>
            <a:headEnd len="sm" w="sm" type="none"/>
            <a:tailEnd len="sm" w="sm" type="none"/>
          </a:ln>
        </p:spPr>
      </p:cxnSp>
      <p:sp>
        <p:nvSpPr>
          <p:cNvPr id="231" name="Google Shape;231;p28"/>
          <p:cNvSpPr txBox="1"/>
          <p:nvPr>
            <p:ph idx="19" type="title"/>
          </p:nvPr>
        </p:nvSpPr>
        <p:spPr>
          <a:xfrm>
            <a:off x="6666750" y="3420986"/>
            <a:ext cx="1547100" cy="59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9pPr>
          </a:lstStyle>
          <a:p/>
        </p:txBody>
      </p:sp>
      <p:sp>
        <p:nvSpPr>
          <p:cNvPr id="232" name="Google Shape;232;p28"/>
          <p:cNvSpPr txBox="1"/>
          <p:nvPr>
            <p:ph idx="20" type="subTitle"/>
          </p:nvPr>
        </p:nvSpPr>
        <p:spPr>
          <a:xfrm>
            <a:off x="6666750" y="4072014"/>
            <a:ext cx="1547100" cy="43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CB1E40"/>
                </a:solidFill>
                <a:latin typeface="Open Sans"/>
                <a:ea typeface="Open Sans"/>
                <a:cs typeface="Open Sans"/>
                <a:sym typeface="Open Sans"/>
              </a:defRPr>
            </a:lvl9pPr>
          </a:lstStyle>
          <a:p/>
        </p:txBody>
      </p:sp>
      <p:sp>
        <p:nvSpPr>
          <p:cNvPr id="233" name="Google Shape;233;p28"/>
          <p:cNvSpPr txBox="1"/>
          <p:nvPr>
            <p:ph idx="21" type="title"/>
          </p:nvPr>
        </p:nvSpPr>
        <p:spPr>
          <a:xfrm>
            <a:off x="6001600" y="3422167"/>
            <a:ext cx="5487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9pPr>
          </a:lstStyle>
          <a:p/>
        </p:txBody>
      </p:sp>
      <p:cxnSp>
        <p:nvCxnSpPr>
          <p:cNvPr id="234" name="Google Shape;234;p28"/>
          <p:cNvCxnSpPr/>
          <p:nvPr/>
        </p:nvCxnSpPr>
        <p:spPr>
          <a:xfrm rot="10800000">
            <a:off x="6608525" y="3293167"/>
            <a:ext cx="0" cy="13440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ación 1">
  <p:cSld name="BLANK_1_1_1_2_1">
    <p:spTree>
      <p:nvGrpSpPr>
        <p:cNvPr id="235" name="Shape 235"/>
        <p:cNvGrpSpPr/>
        <p:nvPr/>
      </p:nvGrpSpPr>
      <p:grpSpPr>
        <a:xfrm>
          <a:off x="0" y="0"/>
          <a:ext cx="0" cy="0"/>
          <a:chOff x="0" y="0"/>
          <a:chExt cx="0" cy="0"/>
        </a:xfrm>
      </p:grpSpPr>
      <p:sp>
        <p:nvSpPr>
          <p:cNvPr id="236" name="Google Shape;236;p29"/>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AR"/>
              <a:t>‹#›</a:t>
            </a:fld>
            <a:endParaRPr/>
          </a:p>
        </p:txBody>
      </p:sp>
      <p:pic>
        <p:nvPicPr>
          <p:cNvPr id="237" name="Google Shape;237;p29"/>
          <p:cNvPicPr preferRelativeResize="0"/>
          <p:nvPr/>
        </p:nvPicPr>
        <p:blipFill rotWithShape="1">
          <a:blip r:embed="rId2">
            <a:alphaModFix/>
          </a:blip>
          <a:srcRect b="0" l="0" r="0" t="24744"/>
          <a:stretch/>
        </p:blipFill>
        <p:spPr>
          <a:xfrm>
            <a:off x="-5000" y="1414029"/>
            <a:ext cx="9148994" cy="430096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2">
  <p:cSld name="CUSTOM_1">
    <p:spTree>
      <p:nvGrpSpPr>
        <p:cNvPr id="43" name="Shape 43"/>
        <p:cNvGrpSpPr/>
        <p:nvPr/>
      </p:nvGrpSpPr>
      <p:grpSpPr>
        <a:xfrm>
          <a:off x="0" y="0"/>
          <a:ext cx="0" cy="0"/>
          <a:chOff x="0" y="0"/>
          <a:chExt cx="0" cy="0"/>
        </a:xfrm>
      </p:grpSpPr>
      <p:pic>
        <p:nvPicPr>
          <p:cNvPr id="44" name="Google Shape;44;p12"/>
          <p:cNvPicPr preferRelativeResize="0"/>
          <p:nvPr/>
        </p:nvPicPr>
        <p:blipFill rotWithShape="1">
          <a:blip r:embed="rId2">
            <a:alphaModFix/>
          </a:blip>
          <a:srcRect b="0" l="0" r="0" t="0"/>
          <a:stretch/>
        </p:blipFill>
        <p:spPr>
          <a:xfrm>
            <a:off x="0" y="0"/>
            <a:ext cx="9143997" cy="5715000"/>
          </a:xfrm>
          <a:prstGeom prst="rect">
            <a:avLst/>
          </a:prstGeom>
          <a:noFill/>
          <a:ln>
            <a:noFill/>
          </a:ln>
        </p:spPr>
      </p:pic>
      <p:sp>
        <p:nvSpPr>
          <p:cNvPr id="45" name="Google Shape;45;p12"/>
          <p:cNvSpPr txBox="1"/>
          <p:nvPr>
            <p:ph type="title"/>
          </p:nvPr>
        </p:nvSpPr>
        <p:spPr>
          <a:xfrm>
            <a:off x="4861025" y="1098528"/>
            <a:ext cx="3895800" cy="3177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2pPr>
            <a:lvl3pPr lvl="2"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3pPr>
            <a:lvl4pPr lvl="3"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4pPr>
            <a:lvl5pPr lvl="4"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5pPr>
            <a:lvl6pPr lvl="5"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6pPr>
            <a:lvl7pPr lvl="6"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7pPr>
            <a:lvl8pPr lvl="7"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8pPr>
            <a:lvl9pPr lvl="8" marR="0" rtl="0" algn="l">
              <a:lnSpc>
                <a:spcPct val="100000"/>
              </a:lnSpc>
              <a:spcBef>
                <a:spcPts val="0"/>
              </a:spcBef>
              <a:spcAft>
                <a:spcPts val="0"/>
              </a:spcAft>
              <a:buClr>
                <a:srgbClr val="000000"/>
              </a:buClr>
              <a:buSzPts val="6000"/>
              <a:buFont typeface="Arial"/>
              <a:buNone/>
              <a:defRPr b="1" i="0" sz="6000" u="none" cap="none" strike="noStrike">
                <a:solidFill>
                  <a:srgbClr val="FFFFFF"/>
                </a:solidFill>
                <a:latin typeface="Rajdhani"/>
                <a:ea typeface="Rajdhani"/>
                <a:cs typeface="Rajdhani"/>
                <a:sym typeface="Rajdhan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ación 2">
  <p:cSld name="BLANK_1_1_1_1">
    <p:spTree>
      <p:nvGrpSpPr>
        <p:cNvPr id="238" name="Shape 238"/>
        <p:cNvGrpSpPr/>
        <p:nvPr/>
      </p:nvGrpSpPr>
      <p:grpSpPr>
        <a:xfrm>
          <a:off x="0" y="0"/>
          <a:ext cx="0" cy="0"/>
          <a:chOff x="0" y="0"/>
          <a:chExt cx="0" cy="0"/>
        </a:xfrm>
      </p:grpSpPr>
      <p:pic>
        <p:nvPicPr>
          <p:cNvPr id="239" name="Google Shape;239;p30"/>
          <p:cNvPicPr preferRelativeResize="0"/>
          <p:nvPr/>
        </p:nvPicPr>
        <p:blipFill rotWithShape="1">
          <a:blip r:embed="rId2">
            <a:alphaModFix/>
          </a:blip>
          <a:srcRect b="0" l="0" r="0" t="0"/>
          <a:stretch/>
        </p:blipFill>
        <p:spPr>
          <a:xfrm>
            <a:off x="-5000" y="0"/>
            <a:ext cx="9148994" cy="5715000"/>
          </a:xfrm>
          <a:prstGeom prst="rect">
            <a:avLst/>
          </a:prstGeom>
          <a:noFill/>
          <a:ln>
            <a:noFill/>
          </a:ln>
        </p:spPr>
      </p:pic>
      <p:sp>
        <p:nvSpPr>
          <p:cNvPr id="240" name="Google Shape;240;p30"/>
          <p:cNvSpPr txBox="1"/>
          <p:nvPr>
            <p:ph type="title"/>
          </p:nvPr>
        </p:nvSpPr>
        <p:spPr>
          <a:xfrm>
            <a:off x="1100275" y="1834722"/>
            <a:ext cx="880500" cy="93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241" name="Google Shape;241;p30"/>
          <p:cNvSpPr txBox="1"/>
          <p:nvPr>
            <p:ph idx="2" type="title"/>
          </p:nvPr>
        </p:nvSpPr>
        <p:spPr>
          <a:xfrm>
            <a:off x="1060525" y="420694"/>
            <a:ext cx="4747800" cy="1042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500"/>
              <a:buFont typeface="Arial"/>
              <a:buNone/>
              <a:defRPr b="1" i="0" sz="35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9pPr>
          </a:lstStyle>
          <a:p/>
        </p:txBody>
      </p:sp>
      <p:sp>
        <p:nvSpPr>
          <p:cNvPr id="242" name="Google Shape;242;p30"/>
          <p:cNvSpPr txBox="1"/>
          <p:nvPr>
            <p:ph idx="12" type="sldNum"/>
          </p:nvPr>
        </p:nvSpPr>
        <p:spPr>
          <a:xfrm>
            <a:off x="8472458" y="4932880"/>
            <a:ext cx="548700" cy="437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AR"/>
              <a:t>‹#›</a:t>
            </a:fld>
            <a:endParaRPr/>
          </a:p>
        </p:txBody>
      </p:sp>
      <p:cxnSp>
        <p:nvCxnSpPr>
          <p:cNvPr id="243" name="Google Shape;243;p30"/>
          <p:cNvCxnSpPr/>
          <p:nvPr/>
        </p:nvCxnSpPr>
        <p:spPr>
          <a:xfrm>
            <a:off x="2074408" y="2000440"/>
            <a:ext cx="0" cy="1956900"/>
          </a:xfrm>
          <a:prstGeom prst="straightConnector1">
            <a:avLst/>
          </a:prstGeom>
          <a:noFill/>
          <a:ln cap="flat" cmpd="sng" w="19050">
            <a:solidFill>
              <a:srgbClr val="559ABA"/>
            </a:solidFill>
            <a:prstDash val="solid"/>
            <a:round/>
            <a:headEnd len="sm" w="sm" type="none"/>
            <a:tailEnd len="sm" w="sm" type="none"/>
          </a:ln>
        </p:spPr>
      </p:cxnSp>
      <p:sp>
        <p:nvSpPr>
          <p:cNvPr id="244" name="Google Shape;244;p30"/>
          <p:cNvSpPr txBox="1"/>
          <p:nvPr>
            <p:ph idx="3" type="title"/>
          </p:nvPr>
        </p:nvSpPr>
        <p:spPr>
          <a:xfrm>
            <a:off x="1100275" y="2850722"/>
            <a:ext cx="880500" cy="93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245" name="Google Shape;245;p30"/>
          <p:cNvSpPr txBox="1"/>
          <p:nvPr>
            <p:ph idx="1" type="subTitle"/>
          </p:nvPr>
        </p:nvSpPr>
        <p:spPr>
          <a:xfrm>
            <a:off x="2227075" y="1996750"/>
            <a:ext cx="3088800" cy="76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33383C"/>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6" name="Google Shape;246;p30"/>
          <p:cNvSpPr txBox="1"/>
          <p:nvPr>
            <p:ph idx="4" type="subTitle"/>
          </p:nvPr>
        </p:nvSpPr>
        <p:spPr>
          <a:xfrm>
            <a:off x="2227075" y="3012750"/>
            <a:ext cx="3088800" cy="76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33383C"/>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7" name="Google Shape;247;p30"/>
          <p:cNvSpPr txBox="1"/>
          <p:nvPr>
            <p:ph idx="5" type="title"/>
          </p:nvPr>
        </p:nvSpPr>
        <p:spPr>
          <a:xfrm>
            <a:off x="4407900" y="2589417"/>
            <a:ext cx="880500" cy="93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248" name="Google Shape;248;p30"/>
          <p:cNvSpPr txBox="1"/>
          <p:nvPr>
            <p:ph idx="6" type="title"/>
          </p:nvPr>
        </p:nvSpPr>
        <p:spPr>
          <a:xfrm>
            <a:off x="4407900" y="3605417"/>
            <a:ext cx="880500" cy="93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249" name="Google Shape;249;p30"/>
          <p:cNvSpPr txBox="1"/>
          <p:nvPr>
            <p:ph idx="7" type="subTitle"/>
          </p:nvPr>
        </p:nvSpPr>
        <p:spPr>
          <a:xfrm>
            <a:off x="5534700" y="2751444"/>
            <a:ext cx="3088800" cy="76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33383C"/>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0" name="Google Shape;250;p30"/>
          <p:cNvSpPr txBox="1"/>
          <p:nvPr>
            <p:ph idx="8" type="subTitle"/>
          </p:nvPr>
        </p:nvSpPr>
        <p:spPr>
          <a:xfrm>
            <a:off x="5534700" y="3767444"/>
            <a:ext cx="3088800" cy="76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33383C"/>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51" name="Google Shape;251;p30"/>
          <p:cNvCxnSpPr/>
          <p:nvPr/>
        </p:nvCxnSpPr>
        <p:spPr>
          <a:xfrm>
            <a:off x="5274808" y="2762440"/>
            <a:ext cx="0" cy="1956900"/>
          </a:xfrm>
          <a:prstGeom prst="straightConnector1">
            <a:avLst/>
          </a:prstGeom>
          <a:noFill/>
          <a:ln cap="flat" cmpd="sng" w="19050">
            <a:solidFill>
              <a:srgbClr val="559ABA"/>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Portada University_2">
    <p:spTree>
      <p:nvGrpSpPr>
        <p:cNvPr id="252" name="Shape 252"/>
        <p:cNvGrpSpPr/>
        <p:nvPr/>
      </p:nvGrpSpPr>
      <p:grpSpPr>
        <a:xfrm>
          <a:off x="0" y="0"/>
          <a:ext cx="0" cy="0"/>
          <a:chOff x="0" y="0"/>
          <a:chExt cx="0" cy="0"/>
        </a:xfrm>
      </p:grpSpPr>
      <p:sp>
        <p:nvSpPr>
          <p:cNvPr id="253" name="Google Shape;253;p31"/>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nvGrpSpPr>
          <p:cNvPr id="254" name="Google Shape;254;p31"/>
          <p:cNvGrpSpPr/>
          <p:nvPr/>
        </p:nvGrpSpPr>
        <p:grpSpPr>
          <a:xfrm>
            <a:off x="445593" y="2223645"/>
            <a:ext cx="2196917" cy="575392"/>
            <a:chOff x="363193" y="1700338"/>
            <a:chExt cx="2196917" cy="517858"/>
          </a:xfrm>
        </p:grpSpPr>
        <p:sp>
          <p:nvSpPr>
            <p:cNvPr id="255" name="Google Shape;255;p31"/>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56" name="Google Shape;256;p31"/>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57" name="Google Shape;257;p31"/>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58" name="Google Shape;258;p31"/>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59" name="Google Shape;259;p31"/>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0" name="Google Shape;260;p31"/>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1" name="Google Shape;261;p31"/>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2" name="Google Shape;262;p31"/>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3" name="Google Shape;263;p31"/>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4" name="Google Shape;264;p31"/>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5" name="Google Shape;265;p31"/>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6" name="Google Shape;266;p31"/>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7" name="Google Shape;267;p31"/>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8" name="Google Shape;268;p31"/>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9" name="Google Shape;269;p31"/>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0" name="Google Shape;270;p31"/>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1" name="Google Shape;271;p31"/>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2" name="Google Shape;272;p31"/>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3" name="Google Shape;273;p31"/>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4" name="Google Shape;274;p31"/>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5" name="Google Shape;275;p31"/>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6" name="Google Shape;276;p31"/>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7" name="Google Shape;277;p31"/>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8" name="Google Shape;278;p31"/>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9" name="Google Shape;279;p31"/>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80" name="Google Shape;280;p31"/>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81" name="Google Shape;281;p31"/>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282" name="Google Shape;282;p31"/>
          <p:cNvSpPr txBox="1"/>
          <p:nvPr>
            <p:ph type="title"/>
          </p:nvPr>
        </p:nvSpPr>
        <p:spPr>
          <a:xfrm>
            <a:off x="5233225" y="2981750"/>
            <a:ext cx="33972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9pPr>
          </a:lstStyle>
          <a:p/>
        </p:txBody>
      </p:sp>
      <p:sp>
        <p:nvSpPr>
          <p:cNvPr id="283" name="Google Shape;283;p31"/>
          <p:cNvSpPr txBox="1"/>
          <p:nvPr>
            <p:ph idx="1" type="subTitle"/>
          </p:nvPr>
        </p:nvSpPr>
        <p:spPr>
          <a:xfrm>
            <a:off x="5233225" y="1526167"/>
            <a:ext cx="3397200" cy="1272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9pPr>
          </a:lstStyle>
          <a:p/>
        </p:txBody>
      </p:sp>
      <p:sp>
        <p:nvSpPr>
          <p:cNvPr id="284" name="Google Shape;284;p31"/>
          <p:cNvSpPr txBox="1"/>
          <p:nvPr>
            <p:ph idx="2" type="title"/>
          </p:nvPr>
        </p:nvSpPr>
        <p:spPr>
          <a:xfrm>
            <a:off x="5233225" y="4089861"/>
            <a:ext cx="3447900" cy="1020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C0C0C"/>
              </a:buClr>
              <a:buSzPts val="1400"/>
              <a:buFont typeface="Rajdhani SemiBold"/>
              <a:buNone/>
              <a:defRPr b="0" i="0" sz="1400" u="none" cap="none" strike="noStrike">
                <a:solidFill>
                  <a:srgbClr val="0C0C0C"/>
                </a:solidFill>
                <a:latin typeface="Rajdhani SemiBold"/>
                <a:ea typeface="Rajdhani SemiBold"/>
                <a:cs typeface="Rajdhani SemiBold"/>
                <a:sym typeface="Rajdhani SemiBold"/>
              </a:defRPr>
            </a:lvl1pPr>
            <a:lvl2pPr lvl="1"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2pPr>
            <a:lvl3pPr lvl="2"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3pPr>
            <a:lvl4pPr lvl="3"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4pPr>
            <a:lvl5pPr lvl="4"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5pPr>
            <a:lvl6pPr lvl="5"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6pPr>
            <a:lvl7pPr lvl="6"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7pPr>
            <a:lvl8pPr lvl="7"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8pPr>
            <a:lvl9pPr lvl="8"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gráfico">
  <p:cSld name="Texto y Multimedia_1_1_1_1">
    <p:spTree>
      <p:nvGrpSpPr>
        <p:cNvPr id="46" name="Shape 46"/>
        <p:cNvGrpSpPr/>
        <p:nvPr/>
      </p:nvGrpSpPr>
      <p:grpSpPr>
        <a:xfrm>
          <a:off x="0" y="0"/>
          <a:ext cx="0" cy="0"/>
          <a:chOff x="0" y="0"/>
          <a:chExt cx="0" cy="0"/>
        </a:xfrm>
      </p:grpSpPr>
      <p:pic>
        <p:nvPicPr>
          <p:cNvPr id="47" name="Google Shape;47;p13"/>
          <p:cNvPicPr preferRelativeResize="0"/>
          <p:nvPr/>
        </p:nvPicPr>
        <p:blipFill rotWithShape="1">
          <a:blip r:embed="rId2">
            <a:alphaModFix/>
          </a:blip>
          <a:srcRect b="0" l="0" r="0" t="0"/>
          <a:stretch/>
        </p:blipFill>
        <p:spPr>
          <a:xfrm>
            <a:off x="0" y="1549"/>
            <a:ext cx="9143999" cy="5715000"/>
          </a:xfrm>
          <a:prstGeom prst="rect">
            <a:avLst/>
          </a:prstGeom>
          <a:noFill/>
          <a:ln>
            <a:noFill/>
          </a:ln>
        </p:spPr>
      </p:pic>
      <p:sp>
        <p:nvSpPr>
          <p:cNvPr id="48" name="Google Shape;48;p13"/>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49" name="Google Shape;49;p13"/>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9pPr>
          </a:lstStyle>
          <a:p/>
        </p:txBody>
      </p:sp>
      <p:sp>
        <p:nvSpPr>
          <p:cNvPr id="50" name="Google Shape;50;p13"/>
          <p:cNvSpPr txBox="1"/>
          <p:nvPr>
            <p:ph idx="2" type="body"/>
          </p:nvPr>
        </p:nvSpPr>
        <p:spPr>
          <a:xfrm>
            <a:off x="370450" y="4348500"/>
            <a:ext cx="8422500" cy="759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lvl1pPr indent="-304800" lvl="0" marL="457200" marR="0" rtl="0" algn="just">
              <a:lnSpc>
                <a:spcPct val="115000"/>
              </a:lnSpc>
              <a:spcBef>
                <a:spcPts val="0"/>
              </a:spcBef>
              <a:spcAft>
                <a:spcPts val="0"/>
              </a:spcAft>
              <a:buClr>
                <a:srgbClr val="000000"/>
              </a:buClr>
              <a:buSzPts val="1200"/>
              <a:buFont typeface="Open Sans SemiBold"/>
              <a:buAutoNum type="arabicPeriod"/>
              <a:defRPr b="0" i="0" sz="1200" u="none" cap="none" strike="noStrike">
                <a:solidFill>
                  <a:srgbClr val="000000"/>
                </a:solidFill>
                <a:latin typeface="Open Sans SemiBold"/>
                <a:ea typeface="Open Sans SemiBold"/>
                <a:cs typeface="Open Sans SemiBold"/>
                <a:sym typeface="Open Sans SemiBold"/>
              </a:defRPr>
            </a:lvl1pPr>
            <a:lvl2pPr indent="-304800" lvl="1" marL="9144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2pPr>
            <a:lvl3pPr indent="-304800" lvl="2" marL="13716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3pPr>
            <a:lvl4pPr indent="-304800" lvl="3" marL="18288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4pPr>
            <a:lvl5pPr indent="-304800" lvl="4" marL="22860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5pPr>
            <a:lvl6pPr indent="-304800" lvl="5" marL="27432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6pPr>
            <a:lvl7pPr indent="-304800" lvl="6" marL="32004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7pPr>
            <a:lvl8pPr indent="-304800" lvl="7" marL="36576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8pPr>
            <a:lvl9pPr indent="-304800" lvl="8" marL="41148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exto y Multimedia">
    <p:spTree>
      <p:nvGrpSpPr>
        <p:cNvPr id="5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b="0" l="0" r="0" t="0"/>
          <a:stretch/>
        </p:blipFill>
        <p:spPr>
          <a:xfrm>
            <a:off x="0" y="1549"/>
            <a:ext cx="9143999" cy="5715000"/>
          </a:xfrm>
          <a:prstGeom prst="rect">
            <a:avLst/>
          </a:prstGeom>
          <a:noFill/>
          <a:ln>
            <a:noFill/>
          </a:ln>
        </p:spPr>
      </p:pic>
      <p:sp>
        <p:nvSpPr>
          <p:cNvPr id="53" name="Google Shape;53;p14"/>
          <p:cNvSpPr txBox="1"/>
          <p:nvPr>
            <p:ph type="title"/>
          </p:nvPr>
        </p:nvSpPr>
        <p:spPr>
          <a:xfrm>
            <a:off x="482575" y="1524583"/>
            <a:ext cx="8286000" cy="3099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6000"/>
              <a:buFont typeface="Arial"/>
              <a:buNone/>
              <a:defRPr b="1" i="0" sz="6000" u="none" cap="none" strike="noStrike">
                <a:solidFill>
                  <a:srgbClr val="33383C"/>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2"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55" name="Google Shape;55;p14"/>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University">
  <p:cSld name="Portada University">
    <p:spTree>
      <p:nvGrpSpPr>
        <p:cNvPr id="56" name="Shape 56"/>
        <p:cNvGrpSpPr/>
        <p:nvPr/>
      </p:nvGrpSpPr>
      <p:grpSpPr>
        <a:xfrm>
          <a:off x="0" y="0"/>
          <a:ext cx="0" cy="0"/>
          <a:chOff x="0" y="0"/>
          <a:chExt cx="0" cy="0"/>
        </a:xfrm>
      </p:grpSpPr>
      <p:sp>
        <p:nvSpPr>
          <p:cNvPr id="57" name="Google Shape;57;p15"/>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nvGrpSpPr>
          <p:cNvPr id="58" name="Google Shape;58;p15"/>
          <p:cNvGrpSpPr/>
          <p:nvPr/>
        </p:nvGrpSpPr>
        <p:grpSpPr>
          <a:xfrm>
            <a:off x="445593" y="2223645"/>
            <a:ext cx="2196917" cy="575392"/>
            <a:chOff x="363193" y="1700338"/>
            <a:chExt cx="2196917" cy="517858"/>
          </a:xfrm>
        </p:grpSpPr>
        <p:sp>
          <p:nvSpPr>
            <p:cNvPr id="59" name="Google Shape;59;p15"/>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0" name="Google Shape;60;p15"/>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1" name="Google Shape;61;p15"/>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2" name="Google Shape;62;p15"/>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3" name="Google Shape;63;p15"/>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4" name="Google Shape;64;p15"/>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5" name="Google Shape;65;p15"/>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6" name="Google Shape;66;p15"/>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7" name="Google Shape;67;p15"/>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8" name="Google Shape;68;p15"/>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69" name="Google Shape;69;p15"/>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0" name="Google Shape;70;p15"/>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1" name="Google Shape;71;p15"/>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2" name="Google Shape;72;p15"/>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3" name="Google Shape;73;p15"/>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4" name="Google Shape;74;p15"/>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5" name="Google Shape;75;p15"/>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6" name="Google Shape;76;p15"/>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7" name="Google Shape;77;p15"/>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8" name="Google Shape;78;p15"/>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9" name="Google Shape;79;p15"/>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0" name="Google Shape;80;p15"/>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1" name="Google Shape;81;p15"/>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2" name="Google Shape;82;p15"/>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3" name="Google Shape;83;p15"/>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4" name="Google Shape;84;p15"/>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5" name="Google Shape;85;p15"/>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86" name="Google Shape;86;p15"/>
          <p:cNvSpPr/>
          <p:nvPr/>
        </p:nvSpPr>
        <p:spPr>
          <a:xfrm>
            <a:off x="7387164" y="470991"/>
            <a:ext cx="1287793" cy="857673"/>
          </a:xfrm>
          <a:custGeom>
            <a:rect b="b" l="l" r="r" t="t"/>
            <a:pathLst>
              <a:path extrusionOk="0" h="772678" w="1287793">
                <a:moveTo>
                  <a:pt x="1252227" y="179501"/>
                </a:moveTo>
                <a:lnTo>
                  <a:pt x="690948" y="7046"/>
                </a:lnTo>
                <a:cubicBezTo>
                  <a:pt x="660360" y="-2349"/>
                  <a:pt x="627370" y="-2349"/>
                  <a:pt x="596782" y="7046"/>
                </a:cubicBezTo>
                <a:lnTo>
                  <a:pt x="35503" y="179501"/>
                </a:lnTo>
                <a:cubicBezTo>
                  <a:pt x="-11834" y="194066"/>
                  <a:pt x="-11834" y="256698"/>
                  <a:pt x="35503" y="271263"/>
                </a:cubicBezTo>
                <a:lnTo>
                  <a:pt x="133383" y="301341"/>
                </a:lnTo>
                <a:cubicBezTo>
                  <a:pt x="111899" y="327850"/>
                  <a:pt x="98717" y="360258"/>
                  <a:pt x="97406" y="395725"/>
                </a:cubicBezTo>
                <a:cubicBezTo>
                  <a:pt x="78034" y="406867"/>
                  <a:pt x="64416" y="426895"/>
                  <a:pt x="64416" y="450782"/>
                </a:cubicBezTo>
                <a:cubicBezTo>
                  <a:pt x="64416" y="472484"/>
                  <a:pt x="75850" y="490691"/>
                  <a:pt x="92308" y="502416"/>
                </a:cubicBezTo>
                <a:lnTo>
                  <a:pt x="40965" y="733570"/>
                </a:lnTo>
                <a:cubicBezTo>
                  <a:pt x="36377" y="753597"/>
                  <a:pt x="51671" y="772678"/>
                  <a:pt x="72281" y="772678"/>
                </a:cubicBezTo>
                <a:lnTo>
                  <a:pt x="185163" y="772678"/>
                </a:lnTo>
                <a:cubicBezTo>
                  <a:pt x="205773" y="772678"/>
                  <a:pt x="221067" y="753597"/>
                  <a:pt x="216624" y="733497"/>
                </a:cubicBezTo>
                <a:lnTo>
                  <a:pt x="165281" y="502344"/>
                </a:lnTo>
                <a:cubicBezTo>
                  <a:pt x="181740" y="490691"/>
                  <a:pt x="193174" y="472412"/>
                  <a:pt x="193174" y="450709"/>
                </a:cubicBezTo>
                <a:cubicBezTo>
                  <a:pt x="193174" y="427404"/>
                  <a:pt x="180138" y="407960"/>
                  <a:pt x="161640" y="396671"/>
                </a:cubicBezTo>
                <a:cubicBezTo>
                  <a:pt x="163169" y="366448"/>
                  <a:pt x="178609" y="339721"/>
                  <a:pt x="203297" y="322752"/>
                </a:cubicBezTo>
                <a:lnTo>
                  <a:pt x="596855" y="443645"/>
                </a:lnTo>
                <a:cubicBezTo>
                  <a:pt x="615062" y="449253"/>
                  <a:pt x="650092" y="456244"/>
                  <a:pt x="691021" y="443645"/>
                </a:cubicBezTo>
                <a:lnTo>
                  <a:pt x="1252300" y="271190"/>
                </a:lnTo>
                <a:cubicBezTo>
                  <a:pt x="1299637" y="256698"/>
                  <a:pt x="1299637" y="194066"/>
                  <a:pt x="1252227" y="179501"/>
                </a:cubicBezTo>
                <a:lnTo>
                  <a:pt x="1252227" y="179501"/>
                </a:lnTo>
                <a:close/>
                <a:moveTo>
                  <a:pt x="709810" y="505257"/>
                </a:moveTo>
                <a:cubicBezTo>
                  <a:pt x="652422" y="522881"/>
                  <a:pt x="603482" y="513122"/>
                  <a:pt x="577847" y="505257"/>
                </a:cubicBezTo>
                <a:lnTo>
                  <a:pt x="286029" y="415606"/>
                </a:lnTo>
                <a:lnTo>
                  <a:pt x="257480" y="643920"/>
                </a:lnTo>
                <a:cubicBezTo>
                  <a:pt x="257480" y="715072"/>
                  <a:pt x="430445" y="772678"/>
                  <a:pt x="643829" y="772678"/>
                </a:cubicBezTo>
                <a:cubicBezTo>
                  <a:pt x="857212" y="772678"/>
                  <a:pt x="1030177" y="714999"/>
                  <a:pt x="1030177" y="643920"/>
                </a:cubicBezTo>
                <a:lnTo>
                  <a:pt x="1001629" y="415606"/>
                </a:lnTo>
                <a:lnTo>
                  <a:pt x="709810" y="505257"/>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7" name="Google Shape;87;p15"/>
          <p:cNvSpPr txBox="1"/>
          <p:nvPr>
            <p:ph type="title"/>
          </p:nvPr>
        </p:nvSpPr>
        <p:spPr>
          <a:xfrm>
            <a:off x="5167050" y="1948583"/>
            <a:ext cx="3589800" cy="2589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33383C"/>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Corporate">
  <p:cSld name="Portada University_1_1">
    <p:spTree>
      <p:nvGrpSpPr>
        <p:cNvPr id="88" name="Shape 88"/>
        <p:cNvGrpSpPr/>
        <p:nvPr/>
      </p:nvGrpSpPr>
      <p:grpSpPr>
        <a:xfrm>
          <a:off x="0" y="0"/>
          <a:ext cx="0" cy="0"/>
          <a:chOff x="0" y="0"/>
          <a:chExt cx="0" cy="0"/>
        </a:xfrm>
      </p:grpSpPr>
      <p:grpSp>
        <p:nvGrpSpPr>
          <p:cNvPr id="89" name="Google Shape;89;p16"/>
          <p:cNvGrpSpPr/>
          <p:nvPr/>
        </p:nvGrpSpPr>
        <p:grpSpPr>
          <a:xfrm>
            <a:off x="7436056" y="327544"/>
            <a:ext cx="1190011" cy="1145523"/>
            <a:chOff x="4180903" y="3817858"/>
            <a:chExt cx="478897" cy="414909"/>
          </a:xfrm>
        </p:grpSpPr>
        <p:sp>
          <p:nvSpPr>
            <p:cNvPr id="90" name="Google Shape;90;p16"/>
            <p:cNvSpPr/>
            <p:nvPr/>
          </p:nvSpPr>
          <p:spPr>
            <a:xfrm>
              <a:off x="4180903" y="3817858"/>
              <a:ext cx="403935" cy="310895"/>
            </a:xfrm>
            <a:custGeom>
              <a:rect b="b" l="l" r="r" t="t"/>
              <a:pathLst>
                <a:path extrusionOk="0" h="310895" w="403935">
                  <a:moveTo>
                    <a:pt x="255060" y="214503"/>
                  </a:moveTo>
                  <a:lnTo>
                    <a:pt x="94944" y="214503"/>
                  </a:lnTo>
                  <a:lnTo>
                    <a:pt x="94944" y="46863"/>
                  </a:lnTo>
                  <a:lnTo>
                    <a:pt x="353358" y="46863"/>
                  </a:lnTo>
                  <a:lnTo>
                    <a:pt x="353358" y="86201"/>
                  </a:lnTo>
                  <a:lnTo>
                    <a:pt x="403935" y="86201"/>
                  </a:lnTo>
                  <a:lnTo>
                    <a:pt x="403935" y="41529"/>
                  </a:lnTo>
                  <a:cubicBezTo>
                    <a:pt x="403935" y="18574"/>
                    <a:pt x="385362" y="0"/>
                    <a:pt x="362406" y="0"/>
                  </a:cubicBezTo>
                  <a:lnTo>
                    <a:pt x="85800" y="0"/>
                  </a:lnTo>
                  <a:cubicBezTo>
                    <a:pt x="62940" y="0"/>
                    <a:pt x="44367" y="18574"/>
                    <a:pt x="44367" y="41529"/>
                  </a:cubicBezTo>
                  <a:lnTo>
                    <a:pt x="44367" y="234125"/>
                  </a:lnTo>
                  <a:lnTo>
                    <a:pt x="18078" y="234125"/>
                  </a:lnTo>
                  <a:cubicBezTo>
                    <a:pt x="-19356" y="234125"/>
                    <a:pt x="5981" y="310896"/>
                    <a:pt x="51796" y="310896"/>
                  </a:cubicBezTo>
                  <a:cubicBezTo>
                    <a:pt x="69798" y="310896"/>
                    <a:pt x="170668" y="310896"/>
                    <a:pt x="255060" y="310896"/>
                  </a:cubicBezTo>
                  <a:lnTo>
                    <a:pt x="255060" y="214503"/>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pen Sans"/>
                <a:ea typeface="Open Sans"/>
                <a:cs typeface="Open Sans"/>
                <a:sym typeface="Open Sans"/>
              </a:endParaRPr>
            </a:p>
          </p:txBody>
        </p:sp>
        <p:sp>
          <p:nvSpPr>
            <p:cNvPr id="91" name="Google Shape;91;p16"/>
            <p:cNvSpPr/>
            <p:nvPr/>
          </p:nvSpPr>
          <p:spPr>
            <a:xfrm>
              <a:off x="4451870" y="3919966"/>
              <a:ext cx="207930" cy="312801"/>
            </a:xfrm>
            <a:custGeom>
              <a:rect b="b" l="l" r="r" t="t"/>
              <a:pathLst>
                <a:path extrusionOk="0" h="312801" w="207930">
                  <a:moveTo>
                    <a:pt x="176403" y="0"/>
                  </a:moveTo>
                  <a:lnTo>
                    <a:pt x="31528" y="0"/>
                  </a:lnTo>
                  <a:cubicBezTo>
                    <a:pt x="14097" y="0"/>
                    <a:pt x="0" y="14097"/>
                    <a:pt x="0" y="31528"/>
                  </a:cubicBezTo>
                  <a:lnTo>
                    <a:pt x="0" y="281273"/>
                  </a:lnTo>
                  <a:cubicBezTo>
                    <a:pt x="0" y="298704"/>
                    <a:pt x="14097" y="312801"/>
                    <a:pt x="31528" y="312801"/>
                  </a:cubicBezTo>
                  <a:lnTo>
                    <a:pt x="176403" y="312801"/>
                  </a:lnTo>
                  <a:cubicBezTo>
                    <a:pt x="193834" y="312801"/>
                    <a:pt x="207931" y="298704"/>
                    <a:pt x="207931" y="281273"/>
                  </a:cubicBezTo>
                  <a:lnTo>
                    <a:pt x="207931" y="31528"/>
                  </a:lnTo>
                  <a:cubicBezTo>
                    <a:pt x="207931" y="14097"/>
                    <a:pt x="193834" y="0"/>
                    <a:pt x="176403" y="0"/>
                  </a:cubicBezTo>
                  <a:close/>
                  <a:moveTo>
                    <a:pt x="154495" y="257556"/>
                  </a:moveTo>
                  <a:lnTo>
                    <a:pt x="55245" y="257556"/>
                  </a:lnTo>
                  <a:lnTo>
                    <a:pt x="55245" y="52387"/>
                  </a:lnTo>
                  <a:lnTo>
                    <a:pt x="154495" y="52387"/>
                  </a:lnTo>
                  <a:lnTo>
                    <a:pt x="154495" y="257556"/>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pen Sans"/>
                <a:ea typeface="Open Sans"/>
                <a:cs typeface="Open Sans"/>
                <a:sym typeface="Open Sans"/>
              </a:endParaRPr>
            </a:p>
          </p:txBody>
        </p:sp>
      </p:grpSp>
      <p:sp>
        <p:nvSpPr>
          <p:cNvPr id="92" name="Google Shape;92;p16"/>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nvGrpSpPr>
          <p:cNvPr id="93" name="Google Shape;93;p16"/>
          <p:cNvGrpSpPr/>
          <p:nvPr/>
        </p:nvGrpSpPr>
        <p:grpSpPr>
          <a:xfrm>
            <a:off x="445593" y="2223645"/>
            <a:ext cx="2196917" cy="575392"/>
            <a:chOff x="363193" y="1700338"/>
            <a:chExt cx="2196917" cy="517858"/>
          </a:xfrm>
        </p:grpSpPr>
        <p:sp>
          <p:nvSpPr>
            <p:cNvPr id="94" name="Google Shape;94;p16"/>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5" name="Google Shape;95;p16"/>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6" name="Google Shape;96;p16"/>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7" name="Google Shape;97;p16"/>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8" name="Google Shape;98;p16"/>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9" name="Google Shape;99;p16"/>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0" name="Google Shape;100;p16"/>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1" name="Google Shape;101;p16"/>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2" name="Google Shape;102;p16"/>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3" name="Google Shape;103;p16"/>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4" name="Google Shape;104;p16"/>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5" name="Google Shape;105;p16"/>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6" name="Google Shape;106;p16"/>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7" name="Google Shape;107;p16"/>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8" name="Google Shape;108;p16"/>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09" name="Google Shape;109;p16"/>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0" name="Google Shape;110;p16"/>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1" name="Google Shape;111;p16"/>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2" name="Google Shape;112;p16"/>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3" name="Google Shape;113;p16"/>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4" name="Google Shape;114;p16"/>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5" name="Google Shape;115;p16"/>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6" name="Google Shape;116;p16"/>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7" name="Google Shape;117;p16"/>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8" name="Google Shape;118;p16"/>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19" name="Google Shape;119;p16"/>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20" name="Google Shape;120;p16"/>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121" name="Google Shape;121;p16"/>
          <p:cNvSpPr txBox="1"/>
          <p:nvPr>
            <p:ph type="title"/>
          </p:nvPr>
        </p:nvSpPr>
        <p:spPr>
          <a:xfrm>
            <a:off x="5167050" y="1948583"/>
            <a:ext cx="3589800" cy="2589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33383C"/>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UDESA">
  <p:cSld name="Portada University_1_1_1">
    <p:spTree>
      <p:nvGrpSpPr>
        <p:cNvPr id="122" name="Shape 122"/>
        <p:cNvGrpSpPr/>
        <p:nvPr/>
      </p:nvGrpSpPr>
      <p:grpSpPr>
        <a:xfrm>
          <a:off x="0" y="0"/>
          <a:ext cx="0" cy="0"/>
          <a:chOff x="0" y="0"/>
          <a:chExt cx="0" cy="0"/>
        </a:xfrm>
      </p:grpSpPr>
      <p:sp>
        <p:nvSpPr>
          <p:cNvPr id="123" name="Google Shape;123;p17"/>
          <p:cNvSpPr/>
          <p:nvPr/>
        </p:nvSpPr>
        <p:spPr>
          <a:xfrm>
            <a:off x="-520995" y="-1500850"/>
            <a:ext cx="5449399" cy="7786943"/>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nvGrpSpPr>
          <p:cNvPr id="124" name="Google Shape;124;p17"/>
          <p:cNvGrpSpPr/>
          <p:nvPr/>
        </p:nvGrpSpPr>
        <p:grpSpPr>
          <a:xfrm>
            <a:off x="6911074" y="340331"/>
            <a:ext cx="1845630" cy="483369"/>
            <a:chOff x="363193" y="1700338"/>
            <a:chExt cx="2196917" cy="517858"/>
          </a:xfrm>
        </p:grpSpPr>
        <p:sp>
          <p:nvSpPr>
            <p:cNvPr id="125" name="Google Shape;125;p17"/>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26" name="Google Shape;126;p17"/>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27" name="Google Shape;127;p17"/>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28" name="Google Shape;128;p17"/>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29" name="Google Shape;129;p17"/>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0" name="Google Shape;130;p17"/>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1" name="Google Shape;131;p17"/>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2" name="Google Shape;132;p17"/>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3" name="Google Shape;133;p17"/>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4" name="Google Shape;134;p17"/>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5" name="Google Shape;135;p17"/>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6" name="Google Shape;136;p17"/>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7" name="Google Shape;137;p17"/>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8" name="Google Shape;138;p17"/>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9" name="Google Shape;139;p17"/>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0" name="Google Shape;140;p17"/>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1" name="Google Shape;141;p17"/>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2" name="Google Shape;142;p17"/>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3" name="Google Shape;143;p17"/>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4" name="Google Shape;144;p17"/>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5" name="Google Shape;145;p17"/>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6" name="Google Shape;146;p17"/>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7" name="Google Shape;147;p17"/>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8" name="Google Shape;148;p17"/>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9" name="Google Shape;149;p17"/>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50" name="Google Shape;150;p17"/>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51" name="Google Shape;151;p17"/>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152" name="Google Shape;152;p17"/>
          <p:cNvSpPr txBox="1"/>
          <p:nvPr>
            <p:ph type="title"/>
          </p:nvPr>
        </p:nvSpPr>
        <p:spPr>
          <a:xfrm>
            <a:off x="5167050" y="1948583"/>
            <a:ext cx="3589800" cy="2589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33383C"/>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3" name="Google Shape;153;p17"/>
          <p:cNvPicPr preferRelativeResize="0"/>
          <p:nvPr/>
        </p:nvPicPr>
        <p:blipFill rotWithShape="1">
          <a:blip r:embed="rId2">
            <a:alphaModFix/>
          </a:blip>
          <a:srcRect b="0" l="8207" r="5292" t="0"/>
          <a:stretch/>
        </p:blipFill>
        <p:spPr>
          <a:xfrm>
            <a:off x="152400" y="1771694"/>
            <a:ext cx="2789475" cy="118713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imagen">
  <p:cSld name="Texto y Multimedia_1">
    <p:spTree>
      <p:nvGrpSpPr>
        <p:cNvPr id="154" name="Shape 154"/>
        <p:cNvGrpSpPr/>
        <p:nvPr/>
      </p:nvGrpSpPr>
      <p:grpSpPr>
        <a:xfrm>
          <a:off x="0" y="0"/>
          <a:ext cx="0" cy="0"/>
          <a:chOff x="0" y="0"/>
          <a:chExt cx="0" cy="0"/>
        </a:xfrm>
      </p:grpSpPr>
      <p:pic>
        <p:nvPicPr>
          <p:cNvPr id="155" name="Google Shape;155;p18"/>
          <p:cNvPicPr preferRelativeResize="0"/>
          <p:nvPr/>
        </p:nvPicPr>
        <p:blipFill rotWithShape="1">
          <a:blip r:embed="rId2">
            <a:alphaModFix/>
          </a:blip>
          <a:srcRect b="0" l="0" r="0" t="0"/>
          <a:stretch/>
        </p:blipFill>
        <p:spPr>
          <a:xfrm>
            <a:off x="0" y="0"/>
            <a:ext cx="9633895" cy="5748472"/>
          </a:xfrm>
          <a:prstGeom prst="rect">
            <a:avLst/>
          </a:prstGeom>
          <a:noFill/>
          <a:ln>
            <a:noFill/>
          </a:ln>
        </p:spPr>
      </p:pic>
      <p:sp>
        <p:nvSpPr>
          <p:cNvPr id="156" name="Google Shape;156;p18"/>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157" name="Google Shape;157;p18"/>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9pPr>
          </a:lstStyle>
          <a:p/>
        </p:txBody>
      </p:sp>
      <p:sp>
        <p:nvSpPr>
          <p:cNvPr id="158" name="Google Shape;158;p18"/>
          <p:cNvSpPr txBox="1"/>
          <p:nvPr>
            <p:ph idx="2" type="body"/>
          </p:nvPr>
        </p:nvSpPr>
        <p:spPr>
          <a:xfrm>
            <a:off x="294250" y="1464611"/>
            <a:ext cx="3766500" cy="3644100"/>
          </a:xfrm>
          <a:prstGeom prst="rect">
            <a:avLst/>
          </a:prstGeom>
          <a:noFill/>
          <a:ln>
            <a:noFill/>
          </a:ln>
        </p:spPr>
        <p:txBody>
          <a:bodyPr anchorCtr="0" anchor="t" bIns="91425" lIns="91425" spcFirstLastPara="1" rIns="91425" wrap="square" tIns="91425">
            <a:noAutofit/>
          </a:bodyPr>
          <a:lstStyle>
            <a:lvl1pPr indent="-317500" lvl="0" marL="457200" marR="0" rtl="0" algn="just">
              <a:lnSpc>
                <a:spcPct val="115000"/>
              </a:lnSpc>
              <a:spcBef>
                <a:spcPts val="0"/>
              </a:spcBef>
              <a:spcAft>
                <a:spcPts val="0"/>
              </a:spcAft>
              <a:buClr>
                <a:srgbClr val="000000"/>
              </a:buClr>
              <a:buSzPts val="1400"/>
              <a:buFont typeface="Open Sans SemiBold"/>
              <a:buChar char="●"/>
              <a:defRPr b="0" i="0" sz="1400" u="none" cap="none" strike="noStrike">
                <a:solidFill>
                  <a:srgbClr val="000000"/>
                </a:solidFill>
                <a:latin typeface="Open Sans SemiBold"/>
                <a:ea typeface="Open Sans SemiBold"/>
                <a:cs typeface="Open Sans SemiBold"/>
                <a:sym typeface="Open Sans SemiBold"/>
              </a:defRPr>
            </a:lvl1pPr>
            <a:lvl2pPr indent="-317500" lvl="1" marL="9144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2pPr>
            <a:lvl3pPr indent="-317500" lvl="2" marL="13716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3pPr>
            <a:lvl4pPr indent="-317500" lvl="3" marL="18288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4pPr>
            <a:lvl5pPr indent="-317500" lvl="4" marL="22860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5pPr>
            <a:lvl6pPr indent="-317500" lvl="5" marL="27432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6pPr>
            <a:lvl7pPr indent="-317500" lvl="6" marL="32004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7pPr>
            <a:lvl8pPr indent="-317500" lvl="7" marL="36576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8pPr>
            <a:lvl9pPr indent="-317500" lvl="8" marL="41148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cajas de texto">
  <p:cSld name="Texto y Multimedia_1_1">
    <p:spTree>
      <p:nvGrpSpPr>
        <p:cNvPr id="159" name="Shape 159"/>
        <p:cNvGrpSpPr/>
        <p:nvPr/>
      </p:nvGrpSpPr>
      <p:grpSpPr>
        <a:xfrm>
          <a:off x="0" y="0"/>
          <a:ext cx="0" cy="0"/>
          <a:chOff x="0" y="0"/>
          <a:chExt cx="0" cy="0"/>
        </a:xfrm>
      </p:grpSpPr>
      <p:pic>
        <p:nvPicPr>
          <p:cNvPr id="160" name="Google Shape;160;p19"/>
          <p:cNvPicPr preferRelativeResize="0"/>
          <p:nvPr/>
        </p:nvPicPr>
        <p:blipFill rotWithShape="1">
          <a:blip r:embed="rId2">
            <a:alphaModFix/>
          </a:blip>
          <a:srcRect b="0" l="0" r="0" t="0"/>
          <a:stretch/>
        </p:blipFill>
        <p:spPr>
          <a:xfrm>
            <a:off x="0" y="1549"/>
            <a:ext cx="9143999" cy="5715000"/>
          </a:xfrm>
          <a:prstGeom prst="rect">
            <a:avLst/>
          </a:prstGeom>
          <a:noFill/>
          <a:ln>
            <a:noFill/>
          </a:ln>
        </p:spPr>
      </p:pic>
      <p:sp>
        <p:nvSpPr>
          <p:cNvPr id="161" name="Google Shape;161;p19"/>
          <p:cNvSpPr txBox="1"/>
          <p:nvPr>
            <p:ph type="title"/>
          </p:nvPr>
        </p:nvSpPr>
        <p:spPr>
          <a:xfrm>
            <a:off x="256500" y="157472"/>
            <a:ext cx="7452900" cy="1086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162" name="Google Shape;162;p19"/>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9pPr>
          </a:lstStyle>
          <a:p/>
        </p:txBody>
      </p:sp>
      <p:sp>
        <p:nvSpPr>
          <p:cNvPr id="163" name="Google Shape;163;p19"/>
          <p:cNvSpPr txBox="1"/>
          <p:nvPr>
            <p:ph idx="2" type="body"/>
          </p:nvPr>
        </p:nvSpPr>
        <p:spPr>
          <a:xfrm>
            <a:off x="370450" y="1464611"/>
            <a:ext cx="3766500" cy="3644100"/>
          </a:xfrm>
          <a:prstGeom prst="rect">
            <a:avLst/>
          </a:prstGeom>
          <a:noFill/>
          <a:ln>
            <a:noFill/>
          </a:ln>
        </p:spPr>
        <p:txBody>
          <a:bodyPr anchorCtr="0" anchor="ctr" bIns="91425" lIns="91425" spcFirstLastPara="1" rIns="91425" wrap="square" tIns="91425">
            <a:noAutofit/>
          </a:bodyPr>
          <a:lstStyle>
            <a:lvl1pPr indent="-317500" lvl="0" marL="457200" marR="0" rtl="0" algn="just">
              <a:lnSpc>
                <a:spcPct val="115000"/>
              </a:lnSpc>
              <a:spcBef>
                <a:spcPts val="0"/>
              </a:spcBef>
              <a:spcAft>
                <a:spcPts val="0"/>
              </a:spcAft>
              <a:buClr>
                <a:srgbClr val="000000"/>
              </a:buClr>
              <a:buSzPts val="1400"/>
              <a:buFont typeface="Open Sans SemiBold"/>
              <a:buAutoNum type="arabicPeriod"/>
              <a:defRPr b="0" i="0" sz="1400" u="none" cap="none" strike="noStrike">
                <a:solidFill>
                  <a:srgbClr val="000000"/>
                </a:solidFill>
                <a:latin typeface="Open Sans SemiBold"/>
                <a:ea typeface="Open Sans SemiBold"/>
                <a:cs typeface="Open Sans SemiBold"/>
                <a:sym typeface="Open Sans SemiBold"/>
              </a:defRPr>
            </a:lvl1pPr>
            <a:lvl2pPr indent="-317500" lvl="1" marL="9144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2pPr>
            <a:lvl3pPr indent="-317500" lvl="2" marL="13716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3pPr>
            <a:lvl4pPr indent="-317500" lvl="3" marL="1828800" marR="0" rtl="0" algn="just">
              <a:lnSpc>
                <a:spcPct val="115000"/>
              </a:lnSpc>
              <a:spcBef>
                <a:spcPts val="0"/>
              </a:spcBef>
              <a:spcAft>
                <a:spcPts val="0"/>
              </a:spcAft>
              <a:buClr>
                <a:srgbClr val="000000"/>
              </a:buClr>
              <a:buSzPts val="1400"/>
              <a:buFont typeface="Open Sans"/>
              <a:buAutoNum type="arabicPeriod"/>
              <a:defRPr b="0" i="0" sz="1400" u="none" cap="none" strike="noStrike">
                <a:solidFill>
                  <a:srgbClr val="000000"/>
                </a:solidFill>
                <a:latin typeface="Open Sans"/>
                <a:ea typeface="Open Sans"/>
                <a:cs typeface="Open Sans"/>
                <a:sym typeface="Open Sans"/>
              </a:defRPr>
            </a:lvl4pPr>
            <a:lvl5pPr indent="-317500" lvl="4" marL="22860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5pPr>
            <a:lvl6pPr indent="-317500" lvl="5" marL="27432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6pPr>
            <a:lvl7pPr indent="-317500" lvl="6" marL="3200400" marR="0" rtl="0" algn="just">
              <a:lnSpc>
                <a:spcPct val="115000"/>
              </a:lnSpc>
              <a:spcBef>
                <a:spcPts val="0"/>
              </a:spcBef>
              <a:spcAft>
                <a:spcPts val="0"/>
              </a:spcAft>
              <a:buClr>
                <a:srgbClr val="000000"/>
              </a:buClr>
              <a:buSzPts val="1400"/>
              <a:buFont typeface="Open Sans"/>
              <a:buAutoNum type="arabicPeriod"/>
              <a:defRPr b="0" i="0" sz="1400" u="none" cap="none" strike="noStrike">
                <a:solidFill>
                  <a:srgbClr val="000000"/>
                </a:solidFill>
                <a:latin typeface="Open Sans"/>
                <a:ea typeface="Open Sans"/>
                <a:cs typeface="Open Sans"/>
                <a:sym typeface="Open Sans"/>
              </a:defRPr>
            </a:lvl7pPr>
            <a:lvl8pPr indent="-317500" lvl="7" marL="36576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8pPr>
            <a:lvl9pPr indent="-317500" lvl="8" marL="41148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9pPr>
          </a:lstStyle>
          <a:p/>
        </p:txBody>
      </p:sp>
      <p:sp>
        <p:nvSpPr>
          <p:cNvPr id="164" name="Google Shape;164;p19"/>
          <p:cNvSpPr txBox="1"/>
          <p:nvPr>
            <p:ph idx="3" type="body"/>
          </p:nvPr>
        </p:nvSpPr>
        <p:spPr>
          <a:xfrm>
            <a:off x="5056225" y="1464611"/>
            <a:ext cx="3766500" cy="3644100"/>
          </a:xfrm>
          <a:prstGeom prst="rect">
            <a:avLst/>
          </a:prstGeom>
          <a:noFill/>
          <a:ln>
            <a:noFill/>
          </a:ln>
        </p:spPr>
        <p:txBody>
          <a:bodyPr anchorCtr="0" anchor="ctr" bIns="91425" lIns="91425" spcFirstLastPara="1" rIns="91425" wrap="square" tIns="91425">
            <a:noAutofit/>
          </a:bodyPr>
          <a:lstStyle>
            <a:lvl1pPr indent="-317500" lvl="0" marL="457200" marR="0" rtl="0" algn="just">
              <a:lnSpc>
                <a:spcPct val="115000"/>
              </a:lnSpc>
              <a:spcBef>
                <a:spcPts val="0"/>
              </a:spcBef>
              <a:spcAft>
                <a:spcPts val="0"/>
              </a:spcAft>
              <a:buClr>
                <a:srgbClr val="000000"/>
              </a:buClr>
              <a:buSzPts val="1400"/>
              <a:buFont typeface="Open Sans SemiBold"/>
              <a:buAutoNum type="arabicPeriod"/>
              <a:defRPr b="0" i="0" sz="1400" u="none" cap="none" strike="noStrike">
                <a:solidFill>
                  <a:srgbClr val="000000"/>
                </a:solidFill>
                <a:latin typeface="Open Sans SemiBold"/>
                <a:ea typeface="Open Sans SemiBold"/>
                <a:cs typeface="Open Sans SemiBold"/>
                <a:sym typeface="Open Sans SemiBold"/>
              </a:defRPr>
            </a:lvl1pPr>
            <a:lvl2pPr indent="-317500" lvl="1" marL="9144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2pPr>
            <a:lvl3pPr indent="-317500" lvl="2" marL="13716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3pPr>
            <a:lvl4pPr indent="-317500" lvl="3" marL="1828800" marR="0" rtl="0" algn="just">
              <a:lnSpc>
                <a:spcPct val="115000"/>
              </a:lnSpc>
              <a:spcBef>
                <a:spcPts val="0"/>
              </a:spcBef>
              <a:spcAft>
                <a:spcPts val="0"/>
              </a:spcAft>
              <a:buClr>
                <a:srgbClr val="000000"/>
              </a:buClr>
              <a:buSzPts val="1400"/>
              <a:buFont typeface="Open Sans"/>
              <a:buAutoNum type="arabicPeriod"/>
              <a:defRPr b="0" i="0" sz="1400" u="none" cap="none" strike="noStrike">
                <a:solidFill>
                  <a:srgbClr val="000000"/>
                </a:solidFill>
                <a:latin typeface="Open Sans"/>
                <a:ea typeface="Open Sans"/>
                <a:cs typeface="Open Sans"/>
                <a:sym typeface="Open Sans"/>
              </a:defRPr>
            </a:lvl4pPr>
            <a:lvl5pPr indent="-317500" lvl="4" marL="22860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5pPr>
            <a:lvl6pPr indent="-317500" lvl="5" marL="27432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6pPr>
            <a:lvl7pPr indent="-317500" lvl="6" marL="3200400" marR="0" rtl="0" algn="just">
              <a:lnSpc>
                <a:spcPct val="115000"/>
              </a:lnSpc>
              <a:spcBef>
                <a:spcPts val="0"/>
              </a:spcBef>
              <a:spcAft>
                <a:spcPts val="0"/>
              </a:spcAft>
              <a:buClr>
                <a:srgbClr val="000000"/>
              </a:buClr>
              <a:buSzPts val="1400"/>
              <a:buFont typeface="Open Sans"/>
              <a:buAutoNum type="arabicPeriod"/>
              <a:defRPr b="0" i="0" sz="1400" u="none" cap="none" strike="noStrike">
                <a:solidFill>
                  <a:srgbClr val="000000"/>
                </a:solidFill>
                <a:latin typeface="Open Sans"/>
                <a:ea typeface="Open Sans"/>
                <a:cs typeface="Open Sans"/>
                <a:sym typeface="Open Sans"/>
              </a:defRPr>
            </a:lvl7pPr>
            <a:lvl8pPr indent="-317500" lvl="7" marL="36576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8pPr>
            <a:lvl9pPr indent="-317500" lvl="8" marL="41148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0"/>
          <p:cNvSpPr/>
          <p:nvPr/>
        </p:nvSpPr>
        <p:spPr>
          <a:xfrm>
            <a:off x="0" y="0"/>
            <a:ext cx="9142800" cy="571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
          <p:cNvSpPr txBox="1"/>
          <p:nvPr>
            <p:ph type="title"/>
          </p:nvPr>
        </p:nvSpPr>
        <p:spPr>
          <a:xfrm>
            <a:off x="5365600" y="3069625"/>
            <a:ext cx="2395800" cy="131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800"/>
              <a:buNone/>
            </a:pPr>
            <a:r>
              <a:rPr lang="es-AR" sz="3700"/>
              <a:t>Desafío 1</a:t>
            </a:r>
            <a:br>
              <a:rPr lang="es-AR" sz="3700"/>
            </a:br>
            <a:r>
              <a:rPr lang="es-AR" sz="3700"/>
              <a:t>Grupo 5</a:t>
            </a:r>
            <a:endParaRPr sz="3700"/>
          </a:p>
        </p:txBody>
      </p:sp>
      <p:sp>
        <p:nvSpPr>
          <p:cNvPr id="291" name="Google Shape;291;p2"/>
          <p:cNvSpPr txBox="1"/>
          <p:nvPr/>
        </p:nvSpPr>
        <p:spPr>
          <a:xfrm>
            <a:off x="5744950" y="4384000"/>
            <a:ext cx="2089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chemeClr val="lt1"/>
                </a:solidFill>
                <a:latin typeface="Rajdhani"/>
                <a:ea typeface="Rajdhani"/>
                <a:cs typeface="Rajdhani"/>
                <a:sym typeface="Rajdhani"/>
              </a:rPr>
              <a:t>Monica Calisti</a:t>
            </a:r>
            <a:endParaRPr b="0" i="0" sz="1400" u="none" cap="none" strike="noStrike">
              <a:solidFill>
                <a:schemeClr val="lt1"/>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chemeClr val="lt1"/>
                </a:solidFill>
                <a:latin typeface="Rajdhani"/>
                <a:ea typeface="Rajdhani"/>
                <a:cs typeface="Rajdhani"/>
                <a:sym typeface="Rajdhani"/>
              </a:rPr>
              <a:t>Valeria Calisti</a:t>
            </a:r>
            <a:endParaRPr b="0" i="0" sz="1400" u="none" cap="none" strike="noStrike">
              <a:solidFill>
                <a:schemeClr val="lt1"/>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chemeClr val="lt1"/>
                </a:solidFill>
                <a:latin typeface="Rajdhani"/>
                <a:ea typeface="Rajdhani"/>
                <a:cs typeface="Rajdhani"/>
                <a:sym typeface="Rajdhani"/>
              </a:rPr>
              <a:t>Demian Contartese</a:t>
            </a:r>
            <a:endParaRPr b="0" i="0" sz="1400" u="none" cap="none" strike="noStrike">
              <a:solidFill>
                <a:schemeClr val="lt1"/>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chemeClr val="lt1"/>
                </a:solidFill>
                <a:latin typeface="Rajdhani"/>
                <a:ea typeface="Rajdhani"/>
                <a:cs typeface="Rajdhani"/>
                <a:sym typeface="Rajdhani"/>
              </a:rPr>
              <a:t>Trinidad Garcia</a:t>
            </a:r>
            <a:endParaRPr b="0" i="0" sz="1400" u="none" cap="none" strike="noStrike">
              <a:solidFill>
                <a:schemeClr val="lt1"/>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chemeClr val="lt1"/>
                </a:solidFill>
                <a:latin typeface="Rajdhani"/>
                <a:ea typeface="Rajdhani"/>
                <a:cs typeface="Rajdhani"/>
                <a:sym typeface="Rajdhani"/>
              </a:rPr>
              <a:t>Mariano Abalo</a:t>
            </a:r>
            <a:endParaRPr b="0" i="0" sz="1400" u="none" cap="none" strike="noStrike">
              <a:solidFill>
                <a:schemeClr val="lt1"/>
              </a:solidFill>
              <a:latin typeface="Rajdhani"/>
              <a:ea typeface="Rajdhani"/>
              <a:cs typeface="Rajdhani"/>
              <a:sym typeface="Rajdhani"/>
            </a:endParaRPr>
          </a:p>
        </p:txBody>
      </p:sp>
      <p:sp>
        <p:nvSpPr>
          <p:cNvPr id="292" name="Google Shape;292;p2"/>
          <p:cNvSpPr txBox="1"/>
          <p:nvPr>
            <p:ph type="title"/>
          </p:nvPr>
        </p:nvSpPr>
        <p:spPr>
          <a:xfrm>
            <a:off x="1448425" y="933675"/>
            <a:ext cx="6812100" cy="258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es-AR" sz="6900"/>
              <a:t>Data Science</a:t>
            </a:r>
            <a:endParaRPr sz="6900"/>
          </a:p>
          <a:p>
            <a:pPr indent="0" lvl="0" marL="0" rtl="0" algn="ctr">
              <a:lnSpc>
                <a:spcPct val="100000"/>
              </a:lnSpc>
              <a:spcBef>
                <a:spcPts val="0"/>
              </a:spcBef>
              <a:spcAft>
                <a:spcPts val="0"/>
              </a:spcAft>
              <a:buSzPts val="6000"/>
              <a:buNone/>
            </a:pPr>
            <a:r>
              <a:rPr lang="es-AR" sz="6900"/>
              <a:t>2022</a:t>
            </a:r>
            <a:endParaRPr sz="6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28178b1299_0_20"/>
          <p:cNvSpPr txBox="1"/>
          <p:nvPr>
            <p:ph idx="2" type="title"/>
          </p:nvPr>
        </p:nvSpPr>
        <p:spPr>
          <a:xfrm>
            <a:off x="256500" y="174969"/>
            <a:ext cx="74529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 Box Plot - Precio promedio m2 por Barrio</a:t>
            </a:r>
            <a:endParaRPr/>
          </a:p>
        </p:txBody>
      </p:sp>
      <p:sp>
        <p:nvSpPr>
          <p:cNvPr id="417" name="Google Shape;417;g128178b1299_0_20"/>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18" name="Google Shape;418;g128178b1299_0_20"/>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19" name="Google Shape;419;g128178b1299_0_20"/>
          <p:cNvSpPr txBox="1"/>
          <p:nvPr/>
        </p:nvSpPr>
        <p:spPr>
          <a:xfrm>
            <a:off x="5911400" y="1381575"/>
            <a:ext cx="3104400" cy="342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a:p>
            <a:pPr indent="0" lvl="0" marL="0" rtl="0" algn="l">
              <a:lnSpc>
                <a:spcPct val="115000"/>
              </a:lnSpc>
              <a:spcBef>
                <a:spcPts val="0"/>
              </a:spcBef>
              <a:spcAft>
                <a:spcPts val="0"/>
              </a:spcAft>
              <a:buClr>
                <a:schemeClr val="dk1"/>
              </a:buClr>
              <a:buSzPts val="1800"/>
              <a:buFont typeface="Arial"/>
              <a:buNone/>
            </a:pPr>
            <a:r>
              <a:rPr lang="es-AR" sz="1800">
                <a:solidFill>
                  <a:schemeClr val="dk1"/>
                </a:solidFill>
                <a:latin typeface="Rajdhani"/>
                <a:ea typeface="Rajdhani"/>
                <a:cs typeface="Rajdhani"/>
                <a:sym typeface="Rajdhani"/>
              </a:rPr>
              <a:t>El precio por m2 varía significativamente entre Barrios.</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rPr b="0" i="0" lang="es-AR" sz="1800" u="none" cap="none" strike="noStrike">
                <a:solidFill>
                  <a:srgbClr val="000000"/>
                </a:solidFill>
                <a:latin typeface="Rajdhani"/>
                <a:ea typeface="Rajdhani"/>
                <a:cs typeface="Rajdhani"/>
                <a:sym typeface="Rajdhani"/>
              </a:rPr>
              <a:t>El barrio</a:t>
            </a:r>
            <a:r>
              <a:rPr lang="es-AR" sz="1800">
                <a:latin typeface="Rajdhani"/>
                <a:ea typeface="Rajdhani"/>
                <a:cs typeface="Rajdhani"/>
                <a:sym typeface="Rajdhani"/>
              </a:rPr>
              <a:t> con mayor dispersión de precio por m2 es Palermo, mientras que Villa Riachuelo tiene la menor variabilidad.</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p:txBody>
      </p:sp>
      <p:cxnSp>
        <p:nvCxnSpPr>
          <p:cNvPr id="420" name="Google Shape;420;g128178b1299_0_20"/>
          <p:cNvCxnSpPr/>
          <p:nvPr/>
        </p:nvCxnSpPr>
        <p:spPr>
          <a:xfrm>
            <a:off x="5824900" y="1311425"/>
            <a:ext cx="12000" cy="4068300"/>
          </a:xfrm>
          <a:prstGeom prst="straightConnector1">
            <a:avLst/>
          </a:prstGeom>
          <a:noFill/>
          <a:ln cap="flat" cmpd="sng" w="9525">
            <a:solidFill>
              <a:schemeClr val="dk2"/>
            </a:solidFill>
            <a:prstDash val="solid"/>
            <a:round/>
            <a:headEnd len="sm" w="sm" type="none"/>
            <a:tailEnd len="sm" w="sm" type="none"/>
          </a:ln>
        </p:spPr>
      </p:cxnSp>
      <p:pic>
        <p:nvPicPr>
          <p:cNvPr id="421" name="Google Shape;421;g128178b1299_0_20"/>
          <p:cNvPicPr preferRelativeResize="0"/>
          <p:nvPr/>
        </p:nvPicPr>
        <p:blipFill>
          <a:blip r:embed="rId3">
            <a:alphaModFix/>
          </a:blip>
          <a:stretch>
            <a:fillRect/>
          </a:stretch>
        </p:blipFill>
        <p:spPr>
          <a:xfrm>
            <a:off x="58225" y="1381575"/>
            <a:ext cx="4074330" cy="3928000"/>
          </a:xfrm>
          <a:prstGeom prst="rect">
            <a:avLst/>
          </a:prstGeom>
          <a:noFill/>
          <a:ln>
            <a:noFill/>
          </a:ln>
        </p:spPr>
      </p:pic>
      <p:pic>
        <p:nvPicPr>
          <p:cNvPr descr="Diana" id="422" name="Google Shape;422;g128178b1299_0_20"/>
          <p:cNvPicPr preferRelativeResize="0"/>
          <p:nvPr/>
        </p:nvPicPr>
        <p:blipFill rotWithShape="1">
          <a:blip r:embed="rId4">
            <a:alphaModFix/>
          </a:blip>
          <a:srcRect b="0" l="0" r="0" t="0"/>
          <a:stretch/>
        </p:blipFill>
        <p:spPr>
          <a:xfrm>
            <a:off x="6897471" y="487200"/>
            <a:ext cx="582133" cy="5821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128178b1299_0_10"/>
          <p:cNvSpPr txBox="1"/>
          <p:nvPr>
            <p:ph idx="2" type="title"/>
          </p:nvPr>
        </p:nvSpPr>
        <p:spPr>
          <a:xfrm>
            <a:off x="256500" y="174975"/>
            <a:ext cx="81954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Heat Map - </a:t>
            </a:r>
            <a:r>
              <a:rPr lang="es-AR"/>
              <a:t>Ubicación</a:t>
            </a:r>
            <a:r>
              <a:rPr lang="es-AR"/>
              <a:t> de Propiedad y nivel de ruido</a:t>
            </a:r>
            <a:endParaRPr/>
          </a:p>
        </p:txBody>
      </p:sp>
      <p:sp>
        <p:nvSpPr>
          <p:cNvPr id="429" name="Google Shape;429;g128178b1299_0_10"/>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30" name="Google Shape;430;g128178b1299_0_10"/>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pic>
        <p:nvPicPr>
          <p:cNvPr id="431" name="Google Shape;431;g128178b1299_0_10"/>
          <p:cNvPicPr preferRelativeResize="0"/>
          <p:nvPr/>
        </p:nvPicPr>
        <p:blipFill>
          <a:blip r:embed="rId3">
            <a:alphaModFix/>
          </a:blip>
          <a:stretch>
            <a:fillRect/>
          </a:stretch>
        </p:blipFill>
        <p:spPr>
          <a:xfrm>
            <a:off x="152400" y="1533969"/>
            <a:ext cx="4445047" cy="3623213"/>
          </a:xfrm>
          <a:prstGeom prst="rect">
            <a:avLst/>
          </a:prstGeom>
          <a:noFill/>
          <a:ln>
            <a:noFill/>
          </a:ln>
        </p:spPr>
      </p:pic>
      <p:sp>
        <p:nvSpPr>
          <p:cNvPr id="432" name="Google Shape;432;g128178b1299_0_10"/>
          <p:cNvSpPr/>
          <p:nvPr/>
        </p:nvSpPr>
        <p:spPr>
          <a:xfrm>
            <a:off x="615400" y="2109675"/>
            <a:ext cx="4632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28178b1299_0_10"/>
          <p:cNvSpPr/>
          <p:nvPr/>
        </p:nvSpPr>
        <p:spPr>
          <a:xfrm>
            <a:off x="875950" y="1929325"/>
            <a:ext cx="4632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28178b1299_0_10"/>
          <p:cNvSpPr/>
          <p:nvPr/>
        </p:nvSpPr>
        <p:spPr>
          <a:xfrm>
            <a:off x="678950" y="2368225"/>
            <a:ext cx="4632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28178b1299_0_10"/>
          <p:cNvSpPr/>
          <p:nvPr/>
        </p:nvSpPr>
        <p:spPr>
          <a:xfrm>
            <a:off x="615400" y="4064250"/>
            <a:ext cx="4632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28178b1299_0_10"/>
          <p:cNvSpPr/>
          <p:nvPr/>
        </p:nvSpPr>
        <p:spPr>
          <a:xfrm>
            <a:off x="755800" y="3376450"/>
            <a:ext cx="1824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28178b1299_0_10"/>
          <p:cNvSpPr txBox="1"/>
          <p:nvPr/>
        </p:nvSpPr>
        <p:spPr>
          <a:xfrm>
            <a:off x="5400200" y="1549809"/>
            <a:ext cx="3743700" cy="346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rPr lang="es-AR" sz="1800">
                <a:latin typeface="Rajdhani"/>
                <a:ea typeface="Rajdhani"/>
                <a:cs typeface="Rajdhani"/>
                <a:sym typeface="Rajdhani"/>
              </a:rPr>
              <a:t>Las propiedades en general se ubican cerca de fuentes </a:t>
            </a:r>
            <a:r>
              <a:rPr lang="es-AR" sz="1800">
                <a:latin typeface="Rajdhani"/>
                <a:ea typeface="Rajdhani"/>
                <a:cs typeface="Rajdhani"/>
                <a:sym typeface="Rajdhani"/>
              </a:rPr>
              <a:t>contaminación</a:t>
            </a:r>
            <a:r>
              <a:rPr lang="es-AR" sz="1800">
                <a:latin typeface="Rajdhani"/>
                <a:ea typeface="Rajdhani"/>
                <a:cs typeface="Rajdhani"/>
                <a:sym typeface="Rajdhani"/>
              </a:rPr>
              <a:t> sonora que son las principales avenidas y autopistas</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p:txBody>
      </p:sp>
      <p:cxnSp>
        <p:nvCxnSpPr>
          <p:cNvPr id="438" name="Google Shape;438;g128178b1299_0_10"/>
          <p:cNvCxnSpPr/>
          <p:nvPr/>
        </p:nvCxnSpPr>
        <p:spPr>
          <a:xfrm>
            <a:off x="5102325" y="1331875"/>
            <a:ext cx="12000" cy="40683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
          <p:cNvSpPr txBox="1"/>
          <p:nvPr>
            <p:ph type="title"/>
          </p:nvPr>
        </p:nvSpPr>
        <p:spPr>
          <a:xfrm>
            <a:off x="1047175" y="94164"/>
            <a:ext cx="74529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Introducción</a:t>
            </a:r>
            <a:endParaRPr/>
          </a:p>
        </p:txBody>
      </p:sp>
      <p:sp>
        <p:nvSpPr>
          <p:cNvPr id="299" name="Google Shape;299;p3"/>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00" name="Google Shape;300;p3"/>
          <p:cNvSpPr txBox="1"/>
          <p:nvPr/>
        </p:nvSpPr>
        <p:spPr>
          <a:xfrm>
            <a:off x="121200" y="1460750"/>
            <a:ext cx="8901600" cy="81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s-AR" sz="1700" u="none" cap="none" strike="noStrike">
                <a:solidFill>
                  <a:srgbClr val="000000"/>
                </a:solidFill>
                <a:latin typeface="Rajdhani"/>
                <a:ea typeface="Rajdhani"/>
                <a:cs typeface="Rajdhani"/>
                <a:sym typeface="Rajdhani"/>
              </a:rPr>
              <a:t>El </a:t>
            </a:r>
            <a:r>
              <a:rPr b="1" i="0" lang="es-AR" sz="1700" u="none" cap="none" strike="noStrike">
                <a:solidFill>
                  <a:srgbClr val="000000"/>
                </a:solidFill>
                <a:latin typeface="Rajdhani"/>
                <a:ea typeface="Rajdhani"/>
                <a:cs typeface="Rajdhani"/>
                <a:sym typeface="Rajdhani"/>
              </a:rPr>
              <a:t>objetivo </a:t>
            </a:r>
            <a:r>
              <a:rPr b="0" i="0" lang="es-AR" sz="1700" u="none" cap="none" strike="noStrike">
                <a:solidFill>
                  <a:srgbClr val="000000"/>
                </a:solidFill>
                <a:latin typeface="Rajdhani"/>
                <a:ea typeface="Rajdhani"/>
                <a:cs typeface="Rajdhani"/>
                <a:sym typeface="Rajdhani"/>
              </a:rPr>
              <a:t>es asesorar a la inmobiliaria Properati a desarrollar un modelo de regresión que permita </a:t>
            </a:r>
            <a:r>
              <a:rPr b="1" i="0" lang="es-AR" sz="1700" u="none" cap="none" strike="noStrike">
                <a:solidFill>
                  <a:srgbClr val="000000"/>
                </a:solidFill>
                <a:latin typeface="Rajdhani"/>
                <a:ea typeface="Rajdhani"/>
                <a:cs typeface="Rajdhani"/>
                <a:sym typeface="Rajdhani"/>
              </a:rPr>
              <a:t>predecir </a:t>
            </a:r>
            <a:r>
              <a:rPr b="0" i="0" lang="es-AR" sz="1700" u="none" cap="none" strike="noStrike">
                <a:solidFill>
                  <a:srgbClr val="000000"/>
                </a:solidFill>
                <a:latin typeface="Rajdhani"/>
                <a:ea typeface="Rajdhani"/>
                <a:cs typeface="Rajdhani"/>
                <a:sym typeface="Rajdhani"/>
              </a:rPr>
              <a:t>el </a:t>
            </a:r>
            <a:r>
              <a:rPr b="1" i="0" lang="es-AR" sz="2000" u="none" cap="none" strike="noStrike">
                <a:solidFill>
                  <a:schemeClr val="dk1"/>
                </a:solidFill>
                <a:latin typeface="Rajdhani"/>
                <a:ea typeface="Rajdhani"/>
                <a:cs typeface="Rajdhani"/>
                <a:sym typeface="Rajdhani"/>
              </a:rPr>
              <a:t>precio por m</a:t>
            </a:r>
            <a:r>
              <a:rPr b="1" baseline="30000" i="0" lang="es-AR" sz="2000" u="none" cap="none" strike="noStrike">
                <a:solidFill>
                  <a:schemeClr val="dk1"/>
                </a:solidFill>
                <a:latin typeface="Rajdhani"/>
                <a:ea typeface="Rajdhani"/>
                <a:cs typeface="Rajdhani"/>
                <a:sym typeface="Rajdhani"/>
              </a:rPr>
              <a:t>2</a:t>
            </a:r>
            <a:r>
              <a:rPr b="0" i="0" lang="es-AR" sz="1700" u="none" cap="none" strike="noStrike">
                <a:solidFill>
                  <a:srgbClr val="000000"/>
                </a:solidFill>
                <a:latin typeface="Rajdhani"/>
                <a:ea typeface="Rajdhani"/>
                <a:cs typeface="Rajdhani"/>
                <a:sym typeface="Rajdhani"/>
              </a:rPr>
              <a:t> de una propiedad de acuerdo al dataset defini</a:t>
            </a:r>
            <a:r>
              <a:rPr lang="es-AR" sz="1700">
                <a:latin typeface="Rajdhani"/>
                <a:ea typeface="Rajdhani"/>
                <a:cs typeface="Rajdhani"/>
                <a:sym typeface="Rajdhani"/>
              </a:rPr>
              <a:t>do y sus variables</a:t>
            </a:r>
            <a:r>
              <a:rPr b="0" i="0" lang="es-AR" sz="1700" u="none" cap="none" strike="noStrike">
                <a:solidFill>
                  <a:srgbClr val="000000"/>
                </a:solidFill>
                <a:latin typeface="Rajdhani"/>
                <a:ea typeface="Rajdhani"/>
                <a:cs typeface="Rajdhani"/>
                <a:sym typeface="Rajdhani"/>
              </a:rPr>
              <a: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600"/>
              </a:spcBef>
              <a:spcAft>
                <a:spcPts val="1600"/>
              </a:spcAft>
              <a:buClr>
                <a:srgbClr val="000000"/>
              </a:buClr>
              <a:buSzPts val="1700"/>
              <a:buFont typeface="Arial"/>
              <a:buNone/>
            </a:pPr>
            <a:r>
              <a:rPr b="0" i="0" lang="es-AR" sz="1700" u="none" cap="none" strike="noStrike">
                <a:solidFill>
                  <a:srgbClr val="000000"/>
                </a:solidFill>
                <a:latin typeface="Rajdhani"/>
                <a:ea typeface="Rajdhani"/>
                <a:cs typeface="Rajdhani"/>
                <a:sym typeface="Rajdhani"/>
              </a:rPr>
              <a:t>El Proyecto posee 3 etapas:</a:t>
            </a:r>
            <a:endParaRPr b="0" i="0" sz="1400" u="none" cap="none" strike="noStrike">
              <a:solidFill>
                <a:srgbClr val="000000"/>
              </a:solidFill>
              <a:latin typeface="Arial"/>
              <a:ea typeface="Arial"/>
              <a:cs typeface="Arial"/>
              <a:sym typeface="Arial"/>
            </a:endParaRPr>
          </a:p>
        </p:txBody>
      </p:sp>
      <p:sp>
        <p:nvSpPr>
          <p:cNvPr id="301" name="Google Shape;301;p3"/>
          <p:cNvSpPr txBox="1"/>
          <p:nvPr/>
        </p:nvSpPr>
        <p:spPr>
          <a:xfrm>
            <a:off x="1007789" y="2958099"/>
            <a:ext cx="1426648" cy="42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s-AR" sz="1700" u="none" cap="none" strike="noStrike">
                <a:solidFill>
                  <a:srgbClr val="000000"/>
                </a:solidFill>
                <a:latin typeface="Rajdhani"/>
                <a:ea typeface="Rajdhani"/>
                <a:cs typeface="Rajdhani"/>
                <a:sym typeface="Rajdhani"/>
              </a:rPr>
              <a:t>ETAPA INICIAL</a:t>
            </a:r>
            <a:endParaRPr b="1" i="0" sz="1700" u="none" cap="none" strike="noStrike">
              <a:solidFill>
                <a:srgbClr val="000000"/>
              </a:solidFill>
              <a:latin typeface="Rajdhani"/>
              <a:ea typeface="Rajdhani"/>
              <a:cs typeface="Rajdhani"/>
              <a:sym typeface="Rajdhani"/>
            </a:endParaRPr>
          </a:p>
        </p:txBody>
      </p:sp>
      <p:sp>
        <p:nvSpPr>
          <p:cNvPr id="302" name="Google Shape;302;p3"/>
          <p:cNvSpPr/>
          <p:nvPr/>
        </p:nvSpPr>
        <p:spPr>
          <a:xfrm>
            <a:off x="361394" y="3443326"/>
            <a:ext cx="2416350" cy="1689225"/>
          </a:xfrm>
          <a:prstGeom prst="flowChartOffpageConnector">
            <a:avLst/>
          </a:prstGeom>
          <a:solidFill>
            <a:srgbClr val="CB1E40"/>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AR" sz="1100" u="none" cap="none" strike="noStrike">
                <a:solidFill>
                  <a:srgbClr val="FFFFFF"/>
                </a:solidFill>
                <a:latin typeface="Montserrat Medium"/>
                <a:ea typeface="Montserrat Medium"/>
                <a:cs typeface="Montserrat Medium"/>
                <a:sym typeface="Montserrat Medium"/>
              </a:rPr>
              <a:t>Identificar la necesidad del cliente.</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0" i="0" lang="es-AR" sz="1100" u="none" cap="none" strike="noStrike">
                <a:solidFill>
                  <a:srgbClr val="FFFFFF"/>
                </a:solidFill>
                <a:latin typeface="Montserrat Medium"/>
                <a:ea typeface="Montserrat Medium"/>
                <a:cs typeface="Montserrat Medium"/>
                <a:sym typeface="Montserrat Medium"/>
              </a:rPr>
              <a:t>Descripción del dataset inicial</a:t>
            </a:r>
            <a:endParaRPr b="0" i="0" sz="1400" u="none" cap="none" strike="noStrike">
              <a:solidFill>
                <a:srgbClr val="000000"/>
              </a:solidFill>
              <a:latin typeface="Arial"/>
              <a:ea typeface="Arial"/>
              <a:cs typeface="Arial"/>
              <a:sym typeface="Arial"/>
            </a:endParaRPr>
          </a:p>
        </p:txBody>
      </p:sp>
      <p:cxnSp>
        <p:nvCxnSpPr>
          <p:cNvPr id="303" name="Google Shape;303;p3"/>
          <p:cNvCxnSpPr/>
          <p:nvPr/>
        </p:nvCxnSpPr>
        <p:spPr>
          <a:xfrm>
            <a:off x="964222" y="438639"/>
            <a:ext cx="0" cy="552600"/>
          </a:xfrm>
          <a:prstGeom prst="straightConnector1">
            <a:avLst/>
          </a:prstGeom>
          <a:noFill/>
          <a:ln cap="flat" cmpd="sng" w="22225">
            <a:solidFill>
              <a:srgbClr val="3F3F3F"/>
            </a:solidFill>
            <a:prstDash val="solid"/>
            <a:miter lim="800000"/>
            <a:headEnd len="sm" w="sm" type="none"/>
            <a:tailEnd len="sm" w="sm" type="none"/>
          </a:ln>
        </p:spPr>
      </p:cxnSp>
      <p:pic>
        <p:nvPicPr>
          <p:cNvPr id="304" name="Google Shape;304;p3"/>
          <p:cNvPicPr preferRelativeResize="0"/>
          <p:nvPr/>
        </p:nvPicPr>
        <p:blipFill rotWithShape="1">
          <a:blip r:embed="rId3">
            <a:alphaModFix/>
          </a:blip>
          <a:srcRect b="0" l="217" r="219" t="0"/>
          <a:stretch/>
        </p:blipFill>
        <p:spPr>
          <a:xfrm>
            <a:off x="305069" y="403688"/>
            <a:ext cx="576196" cy="497400"/>
          </a:xfrm>
          <a:prstGeom prst="rect">
            <a:avLst/>
          </a:prstGeom>
          <a:noFill/>
          <a:ln>
            <a:noFill/>
          </a:ln>
        </p:spPr>
      </p:pic>
      <p:pic>
        <p:nvPicPr>
          <p:cNvPr descr="Bombilla y equipo contorno" id="305" name="Google Shape;305;p3"/>
          <p:cNvPicPr preferRelativeResize="0"/>
          <p:nvPr/>
        </p:nvPicPr>
        <p:blipFill rotWithShape="1">
          <a:blip r:embed="rId4">
            <a:alphaModFix/>
          </a:blip>
          <a:srcRect b="0" l="0" r="0" t="0"/>
          <a:stretch/>
        </p:blipFill>
        <p:spPr>
          <a:xfrm>
            <a:off x="449653" y="2832796"/>
            <a:ext cx="582132" cy="582132"/>
          </a:xfrm>
          <a:prstGeom prst="rect">
            <a:avLst/>
          </a:prstGeom>
          <a:noFill/>
          <a:ln>
            <a:noFill/>
          </a:ln>
        </p:spPr>
      </p:pic>
      <p:sp>
        <p:nvSpPr>
          <p:cNvPr id="306" name="Google Shape;306;p3"/>
          <p:cNvSpPr txBox="1"/>
          <p:nvPr/>
        </p:nvSpPr>
        <p:spPr>
          <a:xfrm>
            <a:off x="3351053" y="2912962"/>
            <a:ext cx="2599500" cy="42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s-AR" sz="1500" u="none" cap="none" strike="noStrike">
                <a:solidFill>
                  <a:srgbClr val="000000"/>
                </a:solidFill>
                <a:latin typeface="Rajdhani"/>
                <a:ea typeface="Rajdhani"/>
                <a:cs typeface="Rajdhani"/>
                <a:sym typeface="Rajdhani"/>
              </a:rPr>
              <a:t>ANÁLISIS EXPLORATORIO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s-AR" sz="1500" u="none" cap="none" strike="noStrike">
                <a:solidFill>
                  <a:srgbClr val="000000"/>
                </a:solidFill>
                <a:latin typeface="Rajdhani"/>
                <a:ea typeface="Rajdhani"/>
                <a:cs typeface="Rajdhani"/>
                <a:sym typeface="Rajdhani"/>
              </a:rPr>
              <a:t>DE DATOS</a:t>
            </a:r>
            <a:endParaRPr b="1" i="0" sz="1500" u="none" cap="none" strike="noStrike">
              <a:solidFill>
                <a:srgbClr val="000000"/>
              </a:solidFill>
              <a:latin typeface="Rajdhani"/>
              <a:ea typeface="Rajdhani"/>
              <a:cs typeface="Rajdhani"/>
              <a:sym typeface="Rajdhani"/>
            </a:endParaRPr>
          </a:p>
        </p:txBody>
      </p:sp>
      <p:sp>
        <p:nvSpPr>
          <p:cNvPr id="307" name="Google Shape;307;p3"/>
          <p:cNvSpPr/>
          <p:nvPr/>
        </p:nvSpPr>
        <p:spPr>
          <a:xfrm>
            <a:off x="3138240" y="3441351"/>
            <a:ext cx="2702552" cy="1689225"/>
          </a:xfrm>
          <a:prstGeom prst="flowChartOffpageConnector">
            <a:avLst/>
          </a:prstGeom>
          <a:solidFill>
            <a:srgbClr val="CB1E40"/>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AR" sz="1100" u="none" cap="none" strike="noStrike">
                <a:solidFill>
                  <a:srgbClr val="FFFFFF"/>
                </a:solidFill>
                <a:latin typeface="Montserrat Medium"/>
                <a:ea typeface="Montserrat Medium"/>
                <a:cs typeface="Montserrat Medium"/>
                <a:sym typeface="Montserrat Medium"/>
              </a:rPr>
              <a:t>Análisis descriptivo de los datos.</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0" i="0" lang="es-AR" sz="1100" u="none" cap="none" strike="noStrike">
                <a:solidFill>
                  <a:srgbClr val="FFFFFF"/>
                </a:solidFill>
                <a:latin typeface="Montserrat Medium"/>
                <a:ea typeface="Montserrat Medium"/>
                <a:cs typeface="Montserrat Medium"/>
                <a:sym typeface="Montserrat Medium"/>
              </a:rPr>
              <a:t>Limpieza de datos.</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100"/>
              <a:buFont typeface="Arial"/>
              <a:buNone/>
            </a:pPr>
            <a:r>
              <a:rPr b="0" i="0" lang="es-AR" sz="1100" u="none" cap="none" strike="noStrike">
                <a:solidFill>
                  <a:srgbClr val="FFFFFF"/>
                </a:solidFill>
                <a:latin typeface="Montserrat Medium"/>
                <a:ea typeface="Montserrat Medium"/>
                <a:cs typeface="Montserrat Medium"/>
                <a:sym typeface="Montserrat Medium"/>
              </a:rPr>
              <a:t>Visualización de variables.</a:t>
            </a:r>
            <a:endParaRPr b="0" i="0" sz="1400" u="none" cap="none" strike="noStrike">
              <a:solidFill>
                <a:srgbClr val="000000"/>
              </a:solidFill>
              <a:latin typeface="Arial"/>
              <a:ea typeface="Arial"/>
              <a:cs typeface="Arial"/>
              <a:sym typeface="Arial"/>
            </a:endParaRPr>
          </a:p>
        </p:txBody>
      </p:sp>
      <p:sp>
        <p:nvSpPr>
          <p:cNvPr id="308" name="Google Shape;308;p3"/>
          <p:cNvSpPr txBox="1"/>
          <p:nvPr/>
        </p:nvSpPr>
        <p:spPr>
          <a:xfrm>
            <a:off x="6757605" y="2958099"/>
            <a:ext cx="1566998" cy="42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s-AR" sz="1700" u="none" cap="none" strike="noStrike">
                <a:solidFill>
                  <a:srgbClr val="000000"/>
                </a:solidFill>
                <a:latin typeface="Rajdhani"/>
                <a:ea typeface="Rajdhani"/>
                <a:cs typeface="Rajdhani"/>
                <a:sym typeface="Rajdhani"/>
              </a:rPr>
              <a:t>CONCLUSIONES</a:t>
            </a:r>
            <a:endParaRPr b="1" i="0" sz="1700" u="none" cap="none" strike="noStrike">
              <a:solidFill>
                <a:srgbClr val="000000"/>
              </a:solidFill>
              <a:latin typeface="Rajdhani"/>
              <a:ea typeface="Rajdhani"/>
              <a:cs typeface="Rajdhani"/>
              <a:sym typeface="Rajdhani"/>
            </a:endParaRPr>
          </a:p>
        </p:txBody>
      </p:sp>
      <p:sp>
        <p:nvSpPr>
          <p:cNvPr id="309" name="Google Shape;309;p3"/>
          <p:cNvSpPr/>
          <p:nvPr/>
        </p:nvSpPr>
        <p:spPr>
          <a:xfrm>
            <a:off x="6142692" y="3441341"/>
            <a:ext cx="2416350" cy="1689225"/>
          </a:xfrm>
          <a:prstGeom prst="flowChartOffpageConnector">
            <a:avLst/>
          </a:prstGeom>
          <a:solidFill>
            <a:srgbClr val="CB1E40"/>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s-AR" sz="1100" u="none" cap="none" strike="noStrike">
                <a:solidFill>
                  <a:srgbClr val="FFFFFF"/>
                </a:solidFill>
                <a:latin typeface="Montserrat Medium"/>
                <a:ea typeface="Montserrat Medium"/>
                <a:cs typeface="Montserrat Medium"/>
                <a:sym typeface="Montserrat Medium"/>
              </a:rPr>
              <a:t>Principales resultados y conclusiones</a:t>
            </a:r>
            <a:endParaRPr b="0" i="0" sz="1400" u="none" cap="none" strike="noStrike">
              <a:solidFill>
                <a:srgbClr val="000000"/>
              </a:solidFill>
              <a:latin typeface="Arial"/>
              <a:ea typeface="Arial"/>
              <a:cs typeface="Arial"/>
              <a:sym typeface="Arial"/>
            </a:endParaRPr>
          </a:p>
        </p:txBody>
      </p:sp>
      <p:pic>
        <p:nvPicPr>
          <p:cNvPr descr="Cabeza con engranajes" id="310" name="Google Shape;310;p3"/>
          <p:cNvPicPr preferRelativeResize="0"/>
          <p:nvPr/>
        </p:nvPicPr>
        <p:blipFill rotWithShape="1">
          <a:blip r:embed="rId5">
            <a:alphaModFix/>
          </a:blip>
          <a:srcRect b="0" l="0" r="0" t="0"/>
          <a:stretch/>
        </p:blipFill>
        <p:spPr>
          <a:xfrm>
            <a:off x="3090740" y="2890355"/>
            <a:ext cx="582132" cy="582132"/>
          </a:xfrm>
          <a:prstGeom prst="rect">
            <a:avLst/>
          </a:prstGeom>
          <a:noFill/>
          <a:ln>
            <a:noFill/>
          </a:ln>
        </p:spPr>
      </p:pic>
      <p:pic>
        <p:nvPicPr>
          <p:cNvPr descr="Diana" id="311" name="Google Shape;311;p3"/>
          <p:cNvPicPr preferRelativeResize="0"/>
          <p:nvPr/>
        </p:nvPicPr>
        <p:blipFill rotWithShape="1">
          <a:blip r:embed="rId6">
            <a:alphaModFix/>
          </a:blip>
          <a:srcRect b="0" l="0" r="0" t="0"/>
          <a:stretch/>
        </p:blipFill>
        <p:spPr>
          <a:xfrm>
            <a:off x="6246971" y="2857500"/>
            <a:ext cx="582133" cy="5821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
          <p:cNvSpPr txBox="1"/>
          <p:nvPr>
            <p:ph type="title"/>
          </p:nvPr>
        </p:nvSpPr>
        <p:spPr>
          <a:xfrm>
            <a:off x="1006350" y="134914"/>
            <a:ext cx="74529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Etapa Inicial</a:t>
            </a:r>
            <a:endParaRPr sz="2000"/>
          </a:p>
        </p:txBody>
      </p:sp>
      <p:sp>
        <p:nvSpPr>
          <p:cNvPr id="318" name="Google Shape;318;p4"/>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19" name="Google Shape;319;p4"/>
          <p:cNvSpPr txBox="1"/>
          <p:nvPr/>
        </p:nvSpPr>
        <p:spPr>
          <a:xfrm>
            <a:off x="2042554" y="1937104"/>
            <a:ext cx="2086696"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AR" sz="2200" u="none" cap="none" strike="noStrike">
                <a:solidFill>
                  <a:srgbClr val="000000"/>
                </a:solidFill>
                <a:latin typeface="Rajdhani"/>
                <a:ea typeface="Rajdhani"/>
                <a:cs typeface="Rajdhani"/>
                <a:sym typeface="Rajdhani"/>
              </a:rPr>
              <a:t>Variable</a:t>
            </a:r>
            <a:r>
              <a:rPr b="1" i="0" lang="es-AR" sz="2200" u="none" cap="none" strike="noStrike">
                <a:solidFill>
                  <a:srgbClr val="000000"/>
                </a:solidFill>
                <a:latin typeface="Rajdhani"/>
                <a:ea typeface="Rajdhani"/>
                <a:cs typeface="Rajdhani"/>
                <a:sym typeface="Rajdhani"/>
              </a:rPr>
              <a:t> target </a:t>
            </a:r>
            <a:r>
              <a:rPr b="0" i="0" lang="es-AR" sz="2200" u="none" cap="none" strike="noStrike">
                <a:solidFill>
                  <a:srgbClr val="000000"/>
                </a:solidFill>
                <a:latin typeface="Rajdhani"/>
                <a:ea typeface="Rajdhani"/>
                <a:cs typeface="Rajdhani"/>
                <a:sym typeface="Rajdhani"/>
              </a:rPr>
              <a:t>del cliente </a:t>
            </a:r>
            <a:endParaRPr b="0" i="0" sz="2200" u="none" cap="none" strike="noStrike">
              <a:solidFill>
                <a:srgbClr val="000000"/>
              </a:solidFill>
              <a:latin typeface="Arial"/>
              <a:ea typeface="Arial"/>
              <a:cs typeface="Arial"/>
              <a:sym typeface="Arial"/>
            </a:endParaRPr>
          </a:p>
        </p:txBody>
      </p:sp>
      <p:cxnSp>
        <p:nvCxnSpPr>
          <p:cNvPr id="320" name="Google Shape;320;p4"/>
          <p:cNvCxnSpPr/>
          <p:nvPr/>
        </p:nvCxnSpPr>
        <p:spPr>
          <a:xfrm>
            <a:off x="923397" y="479389"/>
            <a:ext cx="0" cy="552600"/>
          </a:xfrm>
          <a:prstGeom prst="straightConnector1">
            <a:avLst/>
          </a:prstGeom>
          <a:noFill/>
          <a:ln cap="flat" cmpd="sng" w="22225">
            <a:solidFill>
              <a:srgbClr val="3F3F3F"/>
            </a:solidFill>
            <a:prstDash val="solid"/>
            <a:miter lim="800000"/>
            <a:headEnd len="sm" w="sm" type="none"/>
            <a:tailEnd len="sm" w="sm" type="none"/>
          </a:ln>
        </p:spPr>
      </p:cxnSp>
      <p:pic>
        <p:nvPicPr>
          <p:cNvPr id="321" name="Google Shape;321;p4"/>
          <p:cNvPicPr preferRelativeResize="0"/>
          <p:nvPr/>
        </p:nvPicPr>
        <p:blipFill rotWithShape="1">
          <a:blip r:embed="rId3">
            <a:alphaModFix/>
          </a:blip>
          <a:srcRect b="0" l="217" r="219" t="0"/>
          <a:stretch/>
        </p:blipFill>
        <p:spPr>
          <a:xfrm>
            <a:off x="264244" y="444438"/>
            <a:ext cx="576196" cy="497400"/>
          </a:xfrm>
          <a:prstGeom prst="rect">
            <a:avLst/>
          </a:prstGeom>
          <a:noFill/>
          <a:ln>
            <a:noFill/>
          </a:ln>
        </p:spPr>
      </p:pic>
      <p:sp>
        <p:nvSpPr>
          <p:cNvPr id="322" name="Google Shape;322;p4"/>
          <p:cNvSpPr txBox="1"/>
          <p:nvPr/>
        </p:nvSpPr>
        <p:spPr>
          <a:xfrm>
            <a:off x="1486823" y="3679100"/>
            <a:ext cx="1608300" cy="857700"/>
          </a:xfrm>
          <a:prstGeom prst="rect">
            <a:avLst/>
          </a:prstGeom>
          <a:noFill/>
          <a:ln>
            <a:noFill/>
          </a:ln>
        </p:spPr>
        <p:txBody>
          <a:bodyPr anchorCtr="0" anchor="t" bIns="91425" lIns="91425" spcFirstLastPara="1" rIns="91425" wrap="square" tIns="91425">
            <a:noAutofit/>
          </a:bodyPr>
          <a:lstStyle/>
          <a:p>
            <a:pPr indent="0" lvl="0" marL="101600" marR="0" rtl="0" algn="l">
              <a:lnSpc>
                <a:spcPct val="100000"/>
              </a:lnSpc>
              <a:spcBef>
                <a:spcPts val="0"/>
              </a:spcBef>
              <a:spcAft>
                <a:spcPts val="0"/>
              </a:spcAft>
              <a:buClr>
                <a:srgbClr val="000000"/>
              </a:buClr>
              <a:buSzPts val="1600"/>
              <a:buFont typeface="Arial"/>
              <a:buNone/>
            </a:pPr>
            <a:r>
              <a:rPr b="1" lang="es-AR" sz="1600">
                <a:solidFill>
                  <a:schemeClr val="dk1"/>
                </a:solidFill>
                <a:latin typeface="Rajdhani"/>
                <a:ea typeface="Rajdhani"/>
                <a:cs typeface="Rajdhani"/>
                <a:sym typeface="Rajdhani"/>
              </a:rPr>
              <a:t>121K </a:t>
            </a:r>
            <a:r>
              <a:rPr lang="es-AR" sz="1600">
                <a:latin typeface="Rajdhani"/>
                <a:ea typeface="Rajdhani"/>
                <a:cs typeface="Rajdhani"/>
                <a:sym typeface="Rajdhani"/>
              </a:rPr>
              <a:t>filas de </a:t>
            </a:r>
            <a:r>
              <a:rPr lang="es-AR" sz="1600">
                <a:latin typeface="Rajdhani"/>
                <a:ea typeface="Rajdhani"/>
                <a:cs typeface="Rajdhani"/>
                <a:sym typeface="Rajdhani"/>
              </a:rPr>
              <a:t>información</a:t>
            </a:r>
            <a:r>
              <a:rPr lang="es-AR" sz="1600">
                <a:latin typeface="Rajdhani"/>
                <a:ea typeface="Rajdhani"/>
                <a:cs typeface="Rajdhani"/>
                <a:sym typeface="Rajdhani"/>
              </a:rPr>
              <a:t> en el Dataset</a:t>
            </a:r>
            <a:endParaRPr b="0" i="0" sz="1600" u="none" cap="none" strike="noStrike">
              <a:solidFill>
                <a:srgbClr val="000000"/>
              </a:solidFill>
              <a:latin typeface="Rajdhani"/>
              <a:ea typeface="Rajdhani"/>
              <a:cs typeface="Rajdhani"/>
              <a:sym typeface="Rajdhani"/>
            </a:endParaRPr>
          </a:p>
        </p:txBody>
      </p:sp>
      <p:pic>
        <p:nvPicPr>
          <p:cNvPr descr="Casa" id="323" name="Google Shape;323;p4"/>
          <p:cNvPicPr preferRelativeResize="0"/>
          <p:nvPr/>
        </p:nvPicPr>
        <p:blipFill rotWithShape="1">
          <a:blip r:embed="rId4">
            <a:alphaModFix/>
          </a:blip>
          <a:srcRect b="0" l="0" r="0" t="0"/>
          <a:stretch/>
        </p:blipFill>
        <p:spPr>
          <a:xfrm>
            <a:off x="4488871" y="1695937"/>
            <a:ext cx="1276597" cy="1276597"/>
          </a:xfrm>
          <a:prstGeom prst="rect">
            <a:avLst/>
          </a:prstGeom>
          <a:noFill/>
          <a:ln>
            <a:noFill/>
          </a:ln>
        </p:spPr>
      </p:pic>
      <p:pic>
        <p:nvPicPr>
          <p:cNvPr descr="Etiqueta" id="324" name="Google Shape;324;p4"/>
          <p:cNvPicPr preferRelativeResize="0"/>
          <p:nvPr/>
        </p:nvPicPr>
        <p:blipFill rotWithShape="1">
          <a:blip r:embed="rId5">
            <a:alphaModFix/>
          </a:blip>
          <a:srcRect b="0" l="0" r="0" t="0"/>
          <a:stretch/>
        </p:blipFill>
        <p:spPr>
          <a:xfrm rot="-4095826">
            <a:off x="5399871" y="1311569"/>
            <a:ext cx="1257458" cy="1257458"/>
          </a:xfrm>
          <a:prstGeom prst="rect">
            <a:avLst/>
          </a:prstGeom>
          <a:noFill/>
          <a:ln>
            <a:noFill/>
          </a:ln>
        </p:spPr>
      </p:pic>
      <p:sp>
        <p:nvSpPr>
          <p:cNvPr id="325" name="Google Shape;325;p4"/>
          <p:cNvSpPr txBox="1"/>
          <p:nvPr/>
        </p:nvSpPr>
        <p:spPr>
          <a:xfrm>
            <a:off x="5716871" y="1606547"/>
            <a:ext cx="768935" cy="559997"/>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i="0" lang="es-AR" sz="1600" u="none" cap="none" strike="noStrike">
                <a:solidFill>
                  <a:schemeClr val="lt1"/>
                </a:solidFill>
                <a:latin typeface="Rajdhani"/>
                <a:ea typeface="Rajdhani"/>
                <a:cs typeface="Rajdhani"/>
                <a:sym typeface="Rajdhani"/>
              </a:rPr>
              <a:t>u$d x m</a:t>
            </a:r>
            <a:r>
              <a:rPr b="1" baseline="30000" i="0" lang="es-AR" sz="1600" u="none" cap="none" strike="noStrike">
                <a:solidFill>
                  <a:schemeClr val="lt1"/>
                </a:solidFill>
                <a:latin typeface="Rajdhani"/>
                <a:ea typeface="Rajdhani"/>
                <a:cs typeface="Rajdhani"/>
                <a:sym typeface="Rajdhani"/>
              </a:rPr>
              <a:t>2</a:t>
            </a:r>
            <a:endParaRPr b="0" i="0" sz="1600" u="none" cap="none" strike="noStrike">
              <a:solidFill>
                <a:schemeClr val="lt1"/>
              </a:solidFill>
              <a:latin typeface="Arial"/>
              <a:ea typeface="Arial"/>
              <a:cs typeface="Arial"/>
              <a:sym typeface="Arial"/>
            </a:endParaRPr>
          </a:p>
        </p:txBody>
      </p:sp>
      <p:sp>
        <p:nvSpPr>
          <p:cNvPr id="326" name="Google Shape;326;p4"/>
          <p:cNvSpPr txBox="1"/>
          <p:nvPr/>
        </p:nvSpPr>
        <p:spPr>
          <a:xfrm>
            <a:off x="4165977" y="3679100"/>
            <a:ext cx="1848600" cy="857700"/>
          </a:xfrm>
          <a:prstGeom prst="rect">
            <a:avLst/>
          </a:prstGeom>
          <a:noFill/>
          <a:ln>
            <a:noFill/>
          </a:ln>
        </p:spPr>
        <p:txBody>
          <a:bodyPr anchorCtr="0" anchor="t" bIns="91425" lIns="91425" spcFirstLastPara="1" rIns="91425" wrap="square" tIns="91425">
            <a:noAutofit/>
          </a:bodyPr>
          <a:lstStyle/>
          <a:p>
            <a:pPr indent="0" lvl="0" marL="101600" marR="0" rtl="0" algn="l">
              <a:lnSpc>
                <a:spcPct val="100000"/>
              </a:lnSpc>
              <a:spcBef>
                <a:spcPts val="0"/>
              </a:spcBef>
              <a:spcAft>
                <a:spcPts val="0"/>
              </a:spcAft>
              <a:buClr>
                <a:srgbClr val="000000"/>
              </a:buClr>
              <a:buSzPts val="1600"/>
              <a:buFont typeface="Arial"/>
              <a:buNone/>
            </a:pPr>
            <a:r>
              <a:rPr b="0" i="0" lang="es-AR" sz="1600" u="none" cap="none" strike="noStrike">
                <a:solidFill>
                  <a:srgbClr val="000000"/>
                </a:solidFill>
                <a:latin typeface="Rajdhani"/>
                <a:ea typeface="Rajdhani"/>
                <a:cs typeface="Rajdhani"/>
                <a:sym typeface="Rajdhani"/>
              </a:rPr>
              <a:t>Ventas realizadas en Argentina en distintas monedas</a:t>
            </a:r>
            <a:endParaRPr b="0" i="0" sz="1600" u="none" cap="none" strike="noStrike">
              <a:solidFill>
                <a:srgbClr val="000000"/>
              </a:solidFill>
              <a:latin typeface="Rajdhani"/>
              <a:ea typeface="Rajdhani"/>
              <a:cs typeface="Rajdhani"/>
              <a:sym typeface="Rajdhani"/>
            </a:endParaRPr>
          </a:p>
        </p:txBody>
      </p:sp>
      <p:sp>
        <p:nvSpPr>
          <p:cNvPr id="327" name="Google Shape;327;p4"/>
          <p:cNvSpPr txBox="1"/>
          <p:nvPr/>
        </p:nvSpPr>
        <p:spPr>
          <a:xfrm>
            <a:off x="6986649" y="3679100"/>
            <a:ext cx="2157300" cy="857700"/>
          </a:xfrm>
          <a:prstGeom prst="rect">
            <a:avLst/>
          </a:prstGeom>
          <a:noFill/>
          <a:ln>
            <a:noFill/>
          </a:ln>
        </p:spPr>
        <p:txBody>
          <a:bodyPr anchorCtr="0" anchor="t" bIns="91425" lIns="91425" spcFirstLastPara="1" rIns="91425" wrap="square" tIns="91425">
            <a:noAutofit/>
          </a:bodyPr>
          <a:lstStyle/>
          <a:p>
            <a:pPr indent="0" lvl="0" marL="101600" marR="0" rtl="0" algn="l">
              <a:lnSpc>
                <a:spcPct val="100000"/>
              </a:lnSpc>
              <a:spcBef>
                <a:spcPts val="0"/>
              </a:spcBef>
              <a:spcAft>
                <a:spcPts val="0"/>
              </a:spcAft>
              <a:buClr>
                <a:srgbClr val="000000"/>
              </a:buClr>
              <a:buSzPts val="1600"/>
              <a:buFont typeface="Arial"/>
              <a:buNone/>
            </a:pPr>
            <a:r>
              <a:rPr b="0" i="0" lang="es-AR" sz="1600" u="none" cap="none" strike="noStrike">
                <a:solidFill>
                  <a:srgbClr val="000000"/>
                </a:solidFill>
                <a:latin typeface="Rajdhani"/>
                <a:ea typeface="Rajdhani"/>
                <a:cs typeface="Rajdhani"/>
                <a:sym typeface="Rajdhani"/>
              </a:rPr>
              <a:t>Numéricos</a:t>
            </a:r>
            <a:endParaRPr/>
          </a:p>
          <a:p>
            <a:pPr indent="0" lvl="0" marL="101600" marR="0" rtl="0" algn="l">
              <a:lnSpc>
                <a:spcPct val="100000"/>
              </a:lnSpc>
              <a:spcBef>
                <a:spcPts val="0"/>
              </a:spcBef>
              <a:spcAft>
                <a:spcPts val="0"/>
              </a:spcAft>
              <a:buClr>
                <a:srgbClr val="000000"/>
              </a:buClr>
              <a:buSzPts val="1600"/>
              <a:buFont typeface="Arial"/>
              <a:buNone/>
            </a:pPr>
            <a:r>
              <a:rPr b="0" i="0" lang="es-AR" sz="1600" u="none" cap="none" strike="noStrike">
                <a:solidFill>
                  <a:srgbClr val="000000"/>
                </a:solidFill>
                <a:latin typeface="Rajdhani"/>
                <a:ea typeface="Rajdhani"/>
                <a:cs typeface="Rajdhani"/>
                <a:sym typeface="Rajdhani"/>
              </a:rPr>
              <a:t>Texto</a:t>
            </a:r>
            <a:endParaRPr/>
          </a:p>
          <a:p>
            <a:pPr indent="0" lvl="0" marL="101600" marR="0" rtl="0" algn="l">
              <a:lnSpc>
                <a:spcPct val="100000"/>
              </a:lnSpc>
              <a:spcBef>
                <a:spcPts val="0"/>
              </a:spcBef>
              <a:spcAft>
                <a:spcPts val="0"/>
              </a:spcAft>
              <a:buClr>
                <a:srgbClr val="000000"/>
              </a:buClr>
              <a:buSzPts val="1600"/>
              <a:buFont typeface="Arial"/>
              <a:buNone/>
            </a:pPr>
            <a:r>
              <a:rPr b="0" i="0" lang="es-AR" sz="1600" u="none" cap="none" strike="noStrike">
                <a:solidFill>
                  <a:srgbClr val="000000"/>
                </a:solidFill>
                <a:latin typeface="Rajdhani"/>
                <a:ea typeface="Rajdhani"/>
                <a:cs typeface="Rajdhani"/>
                <a:sym typeface="Rajdhani"/>
              </a:rPr>
              <a:t>Estructurados</a:t>
            </a:r>
            <a:endParaRPr/>
          </a:p>
          <a:p>
            <a:pPr indent="0" lvl="0" marL="101600" marR="0" rtl="0" algn="l">
              <a:lnSpc>
                <a:spcPct val="100000"/>
              </a:lnSpc>
              <a:spcBef>
                <a:spcPts val="0"/>
              </a:spcBef>
              <a:spcAft>
                <a:spcPts val="0"/>
              </a:spcAft>
              <a:buClr>
                <a:srgbClr val="000000"/>
              </a:buClr>
              <a:buSzPts val="1600"/>
              <a:buFont typeface="Arial"/>
              <a:buNone/>
            </a:pPr>
            <a:r>
              <a:rPr b="0" i="0" lang="es-AR" sz="1600" u="none" cap="none" strike="noStrike">
                <a:solidFill>
                  <a:srgbClr val="000000"/>
                </a:solidFill>
                <a:latin typeface="Rajdhani"/>
                <a:ea typeface="Rajdhani"/>
                <a:cs typeface="Rajdhani"/>
                <a:sym typeface="Rajdhani"/>
              </a:rPr>
              <a:t>No estructurados</a:t>
            </a:r>
            <a:endParaRPr b="0" i="0" sz="1600" u="none" cap="none" strike="noStrike">
              <a:solidFill>
                <a:srgbClr val="000000"/>
              </a:solidFill>
              <a:latin typeface="Rajdhani"/>
              <a:ea typeface="Rajdhani"/>
              <a:cs typeface="Rajdhani"/>
              <a:sym typeface="Rajdhani"/>
            </a:endParaRPr>
          </a:p>
          <a:p>
            <a:pPr indent="0" lvl="0" marL="101600" marR="0" rtl="0" algn="l">
              <a:lnSpc>
                <a:spcPct val="100000"/>
              </a:lnSpc>
              <a:spcBef>
                <a:spcPts val="0"/>
              </a:spcBef>
              <a:spcAft>
                <a:spcPts val="0"/>
              </a:spcAft>
              <a:buClr>
                <a:srgbClr val="000000"/>
              </a:buClr>
              <a:buSzPts val="1600"/>
              <a:buFont typeface="Arial"/>
              <a:buNone/>
            </a:pPr>
            <a:r>
              <a:rPr lang="es-AR" sz="1600">
                <a:latin typeface="Rajdhani"/>
                <a:ea typeface="Rajdhani"/>
                <a:cs typeface="Rajdhani"/>
                <a:sym typeface="Rajdhani"/>
              </a:rPr>
              <a:t>Datos </a:t>
            </a:r>
            <a:r>
              <a:rPr lang="es-AR" sz="1600">
                <a:latin typeface="Rajdhani"/>
                <a:ea typeface="Rajdhani"/>
                <a:cs typeface="Rajdhani"/>
                <a:sym typeface="Rajdhani"/>
              </a:rPr>
              <a:t>Geográficos</a:t>
            </a:r>
            <a:endParaRPr sz="1600">
              <a:latin typeface="Rajdhani"/>
              <a:ea typeface="Rajdhani"/>
              <a:cs typeface="Rajdhani"/>
              <a:sym typeface="Rajdhani"/>
            </a:endParaRPr>
          </a:p>
        </p:txBody>
      </p:sp>
      <p:pic>
        <p:nvPicPr>
          <p:cNvPr descr="Diagrama de Venn" id="328" name="Google Shape;328;p4"/>
          <p:cNvPicPr preferRelativeResize="0"/>
          <p:nvPr/>
        </p:nvPicPr>
        <p:blipFill rotWithShape="1">
          <a:blip r:embed="rId6">
            <a:alphaModFix/>
          </a:blip>
          <a:srcRect b="0" l="0" r="0" t="0"/>
          <a:stretch/>
        </p:blipFill>
        <p:spPr>
          <a:xfrm>
            <a:off x="6205735" y="3646572"/>
            <a:ext cx="914400" cy="914400"/>
          </a:xfrm>
          <a:prstGeom prst="rect">
            <a:avLst/>
          </a:prstGeom>
          <a:noFill/>
          <a:ln>
            <a:noFill/>
          </a:ln>
        </p:spPr>
      </p:pic>
      <p:pic>
        <p:nvPicPr>
          <p:cNvPr descr="Gráfico de barras" id="329" name="Google Shape;329;p4"/>
          <p:cNvPicPr preferRelativeResize="0"/>
          <p:nvPr/>
        </p:nvPicPr>
        <p:blipFill rotWithShape="1">
          <a:blip r:embed="rId7">
            <a:alphaModFix/>
          </a:blip>
          <a:srcRect b="0" l="0" r="0" t="0"/>
          <a:stretch/>
        </p:blipFill>
        <p:spPr>
          <a:xfrm>
            <a:off x="695284" y="3646572"/>
            <a:ext cx="914400" cy="914400"/>
          </a:xfrm>
          <a:prstGeom prst="rect">
            <a:avLst/>
          </a:prstGeom>
          <a:noFill/>
          <a:ln>
            <a:noFill/>
          </a:ln>
        </p:spPr>
      </p:pic>
      <p:pic>
        <p:nvPicPr>
          <p:cNvPr descr="Tienda" id="330" name="Google Shape;330;p4"/>
          <p:cNvPicPr preferRelativeResize="0"/>
          <p:nvPr/>
        </p:nvPicPr>
        <p:blipFill rotWithShape="1">
          <a:blip r:embed="rId8">
            <a:alphaModFix/>
          </a:blip>
          <a:srcRect b="0" l="0" r="0" t="0"/>
          <a:stretch/>
        </p:blipFill>
        <p:spPr>
          <a:xfrm>
            <a:off x="3429015" y="3646572"/>
            <a:ext cx="914400" cy="914400"/>
          </a:xfrm>
          <a:prstGeom prst="rect">
            <a:avLst/>
          </a:prstGeom>
          <a:noFill/>
          <a:ln>
            <a:noFill/>
          </a:ln>
        </p:spPr>
      </p:pic>
      <p:pic>
        <p:nvPicPr>
          <p:cNvPr descr="Bombilla y equipo contorno" id="331" name="Google Shape;331;p4"/>
          <p:cNvPicPr preferRelativeResize="0"/>
          <p:nvPr/>
        </p:nvPicPr>
        <p:blipFill rotWithShape="1">
          <a:blip r:embed="rId9">
            <a:alphaModFix/>
          </a:blip>
          <a:srcRect b="0" l="0" r="0" t="0"/>
          <a:stretch/>
        </p:blipFill>
        <p:spPr>
          <a:xfrm>
            <a:off x="3153253" y="447158"/>
            <a:ext cx="582132" cy="5821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
          <p:cNvSpPr txBox="1"/>
          <p:nvPr>
            <p:ph type="title"/>
          </p:nvPr>
        </p:nvSpPr>
        <p:spPr>
          <a:xfrm>
            <a:off x="1006350" y="134914"/>
            <a:ext cx="74529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Análisis exploratorio de datos</a:t>
            </a:r>
            <a:br>
              <a:rPr lang="es-AR"/>
            </a:br>
            <a:r>
              <a:rPr lang="es-AR" sz="2000"/>
              <a:t>Análisis descriptivo</a:t>
            </a:r>
            <a:endParaRPr/>
          </a:p>
        </p:txBody>
      </p:sp>
      <p:sp>
        <p:nvSpPr>
          <p:cNvPr id="338" name="Google Shape;338;p5"/>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39" name="Google Shape;339;p5"/>
          <p:cNvSpPr txBox="1"/>
          <p:nvPr/>
        </p:nvSpPr>
        <p:spPr>
          <a:xfrm>
            <a:off x="105825" y="1358496"/>
            <a:ext cx="7862518" cy="497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5000"/>
              </a:lnSpc>
              <a:spcBef>
                <a:spcPts val="0"/>
              </a:spcBef>
              <a:spcAft>
                <a:spcPts val="0"/>
              </a:spcAft>
              <a:buClr>
                <a:srgbClr val="000000"/>
              </a:buClr>
              <a:buSzPts val="2000"/>
              <a:buFont typeface="Rajdhani"/>
              <a:buNone/>
            </a:pPr>
            <a:r>
              <a:t/>
            </a:r>
            <a:endParaRPr b="0" baseline="30000" i="0" sz="2000" u="none" cap="none" strike="noStrike">
              <a:solidFill>
                <a:srgbClr val="000000"/>
              </a:solidFill>
              <a:latin typeface="Rajdhani"/>
              <a:ea typeface="Rajdhani"/>
              <a:cs typeface="Rajdhani"/>
              <a:sym typeface="Rajdhani"/>
            </a:endParaRPr>
          </a:p>
        </p:txBody>
      </p:sp>
      <p:cxnSp>
        <p:nvCxnSpPr>
          <p:cNvPr id="340" name="Google Shape;340;p5"/>
          <p:cNvCxnSpPr/>
          <p:nvPr/>
        </p:nvCxnSpPr>
        <p:spPr>
          <a:xfrm>
            <a:off x="923397" y="479389"/>
            <a:ext cx="0" cy="552600"/>
          </a:xfrm>
          <a:prstGeom prst="straightConnector1">
            <a:avLst/>
          </a:prstGeom>
          <a:noFill/>
          <a:ln cap="flat" cmpd="sng" w="22225">
            <a:solidFill>
              <a:srgbClr val="3F3F3F"/>
            </a:solidFill>
            <a:prstDash val="solid"/>
            <a:miter lim="800000"/>
            <a:headEnd len="sm" w="sm" type="none"/>
            <a:tailEnd len="sm" w="sm" type="none"/>
          </a:ln>
        </p:spPr>
      </p:cxnSp>
      <p:pic>
        <p:nvPicPr>
          <p:cNvPr id="341" name="Google Shape;341;p5"/>
          <p:cNvPicPr preferRelativeResize="0"/>
          <p:nvPr/>
        </p:nvPicPr>
        <p:blipFill rotWithShape="1">
          <a:blip r:embed="rId3">
            <a:alphaModFix/>
          </a:blip>
          <a:srcRect b="0" l="217" r="219" t="0"/>
          <a:stretch/>
        </p:blipFill>
        <p:spPr>
          <a:xfrm>
            <a:off x="264244" y="444438"/>
            <a:ext cx="576196" cy="497400"/>
          </a:xfrm>
          <a:prstGeom prst="rect">
            <a:avLst/>
          </a:prstGeom>
          <a:noFill/>
          <a:ln>
            <a:noFill/>
          </a:ln>
        </p:spPr>
      </p:pic>
      <p:sp>
        <p:nvSpPr>
          <p:cNvPr id="342" name="Google Shape;342;p5"/>
          <p:cNvSpPr txBox="1"/>
          <p:nvPr/>
        </p:nvSpPr>
        <p:spPr>
          <a:xfrm>
            <a:off x="0" y="1358500"/>
            <a:ext cx="9067500" cy="3734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Font typeface="Rajdhani"/>
              <a:buChar char="●"/>
            </a:pPr>
            <a:r>
              <a:rPr b="0" i="0" lang="es-AR" sz="1600" u="none" cap="none" strike="noStrike">
                <a:solidFill>
                  <a:srgbClr val="000000"/>
                </a:solidFill>
                <a:latin typeface="Rajdhani"/>
                <a:ea typeface="Rajdhani"/>
                <a:cs typeface="Rajdhani"/>
                <a:sym typeface="Rajdhani"/>
              </a:rPr>
              <a:t>Se identificaron </a:t>
            </a:r>
            <a:r>
              <a:rPr b="1" i="0" lang="es-AR" sz="1600" u="none" cap="none" strike="noStrike">
                <a:solidFill>
                  <a:srgbClr val="000000"/>
                </a:solidFill>
                <a:latin typeface="Rajdhani"/>
                <a:ea typeface="Rajdhani"/>
                <a:cs typeface="Rajdhani"/>
                <a:sym typeface="Rajdhani"/>
              </a:rPr>
              <a:t>variables críticas</a:t>
            </a:r>
            <a:r>
              <a:rPr b="0" i="0" lang="es-AR" sz="1600" u="none" cap="none" strike="noStrike">
                <a:solidFill>
                  <a:srgbClr val="000000"/>
                </a:solidFill>
                <a:latin typeface="Rajdhani"/>
                <a:ea typeface="Rajdhani"/>
                <a:cs typeface="Rajdhani"/>
                <a:sym typeface="Rajdhani"/>
              </a:rPr>
              <a:t> para el objetivo: aquellas</a:t>
            </a:r>
            <a:r>
              <a:rPr lang="es-AR" sz="1600">
                <a:latin typeface="Rajdhani"/>
                <a:ea typeface="Rajdhani"/>
                <a:cs typeface="Rajdhani"/>
                <a:sym typeface="Rajdhani"/>
              </a:rPr>
              <a:t> </a:t>
            </a:r>
            <a:r>
              <a:rPr b="0" i="0" lang="es-AR" sz="1600" u="none" cap="none" strike="noStrike">
                <a:solidFill>
                  <a:srgbClr val="000000"/>
                </a:solidFill>
                <a:latin typeface="Rajdhani"/>
                <a:ea typeface="Rajdhani"/>
                <a:cs typeface="Rajdhani"/>
                <a:sym typeface="Rajdhani"/>
              </a:rPr>
              <a:t>vinculadas a precio y superficie.</a:t>
            </a:r>
            <a:endParaRPr b="0" i="0" sz="1400" u="none" cap="none" strike="noStrike">
              <a:solidFill>
                <a:srgbClr val="000000"/>
              </a:solidFill>
              <a:latin typeface="Arial"/>
              <a:ea typeface="Arial"/>
              <a:cs typeface="Arial"/>
              <a:sym typeface="Arial"/>
            </a:endParaRPr>
          </a:p>
          <a:p>
            <a:pPr indent="-330200" lvl="0" marL="457200" marR="0" rtl="0" algn="l">
              <a:lnSpc>
                <a:spcPct val="115000"/>
              </a:lnSpc>
              <a:spcBef>
                <a:spcPts val="0"/>
              </a:spcBef>
              <a:spcAft>
                <a:spcPts val="0"/>
              </a:spcAft>
              <a:buSzPts val="1600"/>
              <a:buFont typeface="Rajdhani"/>
              <a:buChar char="●"/>
            </a:pPr>
            <a:r>
              <a:rPr b="0" i="0" lang="es-AR" sz="1600" u="none" cap="none" strike="noStrike">
                <a:solidFill>
                  <a:srgbClr val="000000"/>
                </a:solidFill>
                <a:latin typeface="Rajdhani"/>
                <a:ea typeface="Rajdhani"/>
                <a:cs typeface="Rajdhani"/>
                <a:sym typeface="Rajdhani"/>
              </a:rPr>
              <a:t>Estrategia missing en variables críticas: Eliminar registros </a:t>
            </a:r>
            <a:r>
              <a:rPr b="1" i="0" lang="es-AR" sz="1600" u="none" cap="none" strike="noStrike">
                <a:solidFill>
                  <a:srgbClr val="000000"/>
                </a:solidFill>
                <a:latin typeface="Rajdhani"/>
                <a:ea typeface="Rajdhani"/>
                <a:cs typeface="Rajdhani"/>
                <a:sym typeface="Rajdhani"/>
              </a:rPr>
              <a:t>nulos</a:t>
            </a:r>
            <a:r>
              <a:rPr b="0" i="0" lang="es-AR" sz="1600" u="none" cap="none" strike="noStrike">
                <a:solidFill>
                  <a:srgbClr val="000000"/>
                </a:solidFill>
                <a:latin typeface="Rajdhani"/>
                <a:ea typeface="Rajdhani"/>
                <a:cs typeface="Rajdhani"/>
                <a:sym typeface="Rajdhani"/>
              </a:rPr>
              <a:t> y </a:t>
            </a:r>
            <a:r>
              <a:rPr b="1" i="0" lang="es-AR" sz="1600" u="none" cap="none" strike="noStrike">
                <a:solidFill>
                  <a:srgbClr val="000000"/>
                </a:solidFill>
                <a:latin typeface="Rajdhani"/>
                <a:ea typeface="Rajdhani"/>
                <a:cs typeface="Rajdhani"/>
                <a:sym typeface="Rajdhani"/>
              </a:rPr>
              <a:t>duplicados </a:t>
            </a:r>
            <a:r>
              <a:rPr b="0" i="0" lang="es-AR" sz="1600" u="none" cap="none" strike="noStrike">
                <a:solidFill>
                  <a:srgbClr val="000000"/>
                </a:solidFill>
                <a:latin typeface="Rajdhani"/>
                <a:ea typeface="Rajdhani"/>
                <a:cs typeface="Rajdhani"/>
                <a:sym typeface="Rajdhani"/>
              </a:rPr>
              <a:t>en las variables precio y superficie sin afectar</a:t>
            </a:r>
            <a:r>
              <a:rPr lang="es-AR" sz="1600">
                <a:latin typeface="Rajdhani"/>
                <a:ea typeface="Rajdhani"/>
                <a:cs typeface="Rajdhani"/>
                <a:sym typeface="Rajdhani"/>
              </a:rPr>
              <a:t> la representatividad de la muestra</a:t>
            </a:r>
            <a:r>
              <a:rPr b="0" i="0" lang="es-AR" sz="1600" u="none" cap="none" strike="noStrike">
                <a:solidFill>
                  <a:srgbClr val="000000"/>
                </a:solidFill>
                <a:latin typeface="Rajdhani"/>
                <a:ea typeface="Rajdhani"/>
                <a:cs typeface="Rajdhani"/>
                <a:sym typeface="Rajdhani"/>
              </a:rPr>
              <a:t>.</a:t>
            </a:r>
            <a:endParaRPr sz="1600">
              <a:latin typeface="Rajdhani"/>
              <a:ea typeface="Rajdhani"/>
              <a:cs typeface="Rajdhani"/>
              <a:sym typeface="Rajdhani"/>
            </a:endParaRPr>
          </a:p>
          <a:p>
            <a:pPr indent="-330200" lvl="0" marL="457200" marR="0" rtl="0" algn="l">
              <a:lnSpc>
                <a:spcPct val="115000"/>
              </a:lnSpc>
              <a:spcBef>
                <a:spcPts val="0"/>
              </a:spcBef>
              <a:spcAft>
                <a:spcPts val="0"/>
              </a:spcAft>
              <a:buSzPts val="1600"/>
              <a:buFont typeface="Rajdhani"/>
              <a:buChar char="●"/>
            </a:pPr>
            <a:r>
              <a:rPr lang="es-AR" sz="1600">
                <a:latin typeface="Rajdhani"/>
                <a:ea typeface="Rajdhani"/>
                <a:cs typeface="Rajdhani"/>
                <a:sym typeface="Rajdhani"/>
              </a:rPr>
              <a:t>Discriminamos las variables en </a:t>
            </a:r>
            <a:r>
              <a:rPr b="1" lang="es-AR" sz="1600">
                <a:latin typeface="Rajdhani"/>
                <a:ea typeface="Rajdhani"/>
                <a:cs typeface="Rajdhani"/>
                <a:sym typeface="Rajdhani"/>
              </a:rPr>
              <a:t>Imprescindibles </a:t>
            </a:r>
            <a:r>
              <a:rPr lang="es-AR" sz="1600">
                <a:latin typeface="Rajdhani"/>
                <a:ea typeface="Rajdhani"/>
                <a:cs typeface="Rajdhani"/>
                <a:sym typeface="Rajdhani"/>
              </a:rPr>
              <a:t>y </a:t>
            </a:r>
            <a:r>
              <a:rPr b="1" lang="es-AR" sz="1600">
                <a:latin typeface="Rajdhani"/>
                <a:ea typeface="Rajdhani"/>
                <a:cs typeface="Rajdhani"/>
                <a:sym typeface="Rajdhani"/>
              </a:rPr>
              <a:t>relevantes </a:t>
            </a:r>
            <a:r>
              <a:rPr lang="es-AR" sz="1600">
                <a:latin typeface="Rajdhani"/>
                <a:ea typeface="Rajdhani"/>
                <a:cs typeface="Rajdhani"/>
                <a:sym typeface="Rajdhani"/>
              </a:rPr>
              <a:t>para el </a:t>
            </a:r>
            <a:r>
              <a:rPr lang="es-AR" sz="1600">
                <a:latin typeface="Rajdhani"/>
                <a:ea typeface="Rajdhani"/>
                <a:cs typeface="Rajdhani"/>
                <a:sym typeface="Rajdhani"/>
              </a:rPr>
              <a:t>cálculo</a:t>
            </a:r>
            <a:r>
              <a:rPr lang="es-AR" sz="1600">
                <a:latin typeface="Rajdhani"/>
                <a:ea typeface="Rajdhani"/>
                <a:cs typeface="Rajdhani"/>
                <a:sym typeface="Rajdhani"/>
              </a:rPr>
              <a:t> del precio por m2</a:t>
            </a:r>
            <a:endParaRPr sz="1600">
              <a:latin typeface="Rajdhani"/>
              <a:ea typeface="Rajdhani"/>
              <a:cs typeface="Rajdhani"/>
              <a:sym typeface="Rajdhani"/>
            </a:endParaRPr>
          </a:p>
          <a:p>
            <a:pPr indent="-330200" lvl="0" marL="457200" marR="0" rtl="0" algn="l">
              <a:lnSpc>
                <a:spcPct val="115000"/>
              </a:lnSpc>
              <a:spcBef>
                <a:spcPts val="0"/>
              </a:spcBef>
              <a:spcAft>
                <a:spcPts val="0"/>
              </a:spcAft>
              <a:buSzPts val="1600"/>
              <a:buFont typeface="Rajdhani"/>
              <a:buChar char="●"/>
            </a:pPr>
            <a:r>
              <a:rPr b="1" lang="es-AR" sz="1600">
                <a:latin typeface="Rajdhani"/>
                <a:ea typeface="Rajdhani"/>
                <a:cs typeface="Rajdhani"/>
                <a:sym typeface="Rajdhani"/>
              </a:rPr>
              <a:t>Acotamos el subset</a:t>
            </a:r>
            <a:r>
              <a:rPr lang="es-AR" sz="1600">
                <a:latin typeface="Rajdhani"/>
                <a:ea typeface="Rajdhani"/>
                <a:cs typeface="Rajdhani"/>
                <a:sym typeface="Rajdhani"/>
              </a:rPr>
              <a:t> a propiedades en </a:t>
            </a:r>
            <a:r>
              <a:rPr b="1" lang="es-AR" sz="1600">
                <a:latin typeface="Rajdhani"/>
                <a:ea typeface="Rajdhani"/>
                <a:cs typeface="Rajdhani"/>
                <a:sym typeface="Rajdhani"/>
              </a:rPr>
              <a:t>CABA </a:t>
            </a:r>
            <a:r>
              <a:rPr lang="es-AR" sz="1600">
                <a:latin typeface="Rajdhani"/>
                <a:ea typeface="Rajdhani"/>
                <a:cs typeface="Rajdhani"/>
                <a:sym typeface="Rajdhani"/>
              </a:rPr>
              <a:t>y además le quitamos los casos en los que state_name indicaba Capital_federal en lugar del Barrio dentro de CABA</a:t>
            </a:r>
            <a:endParaRPr sz="1600">
              <a:latin typeface="Rajdhani"/>
              <a:ea typeface="Rajdhani"/>
              <a:cs typeface="Rajdhani"/>
              <a:sym typeface="Rajdhani"/>
            </a:endParaRPr>
          </a:p>
          <a:p>
            <a:pPr indent="-330200" lvl="0" marL="457200" marR="0" rtl="0" algn="l">
              <a:lnSpc>
                <a:spcPct val="115000"/>
              </a:lnSpc>
              <a:spcBef>
                <a:spcPts val="0"/>
              </a:spcBef>
              <a:spcAft>
                <a:spcPts val="0"/>
              </a:spcAft>
              <a:buSzPts val="1600"/>
              <a:buFont typeface="Rajdhani"/>
              <a:buChar char="●"/>
            </a:pPr>
            <a:r>
              <a:rPr lang="es-AR" sz="1600">
                <a:latin typeface="Rajdhani"/>
                <a:ea typeface="Rajdhani"/>
                <a:cs typeface="Rajdhani"/>
                <a:sym typeface="Rajdhani"/>
              </a:rPr>
              <a:t>Se identificaron y eliminaron </a:t>
            </a:r>
            <a:r>
              <a:rPr b="1" lang="es-AR" sz="1600">
                <a:latin typeface="Rajdhani"/>
                <a:ea typeface="Rajdhani"/>
                <a:cs typeface="Rajdhani"/>
                <a:sym typeface="Rajdhani"/>
              </a:rPr>
              <a:t>outliers </a:t>
            </a:r>
            <a:r>
              <a:rPr lang="es-AR" sz="1600">
                <a:latin typeface="Rajdhani"/>
                <a:ea typeface="Rajdhani"/>
                <a:cs typeface="Rajdhani"/>
                <a:sym typeface="Rajdhani"/>
              </a:rPr>
              <a:t>en la variable superficie y precio</a:t>
            </a:r>
            <a:endParaRPr sz="1600">
              <a:latin typeface="Rajdhani"/>
              <a:ea typeface="Rajdhani"/>
              <a:cs typeface="Rajdhani"/>
              <a:sym typeface="Rajdhani"/>
            </a:endParaRPr>
          </a:p>
          <a:p>
            <a:pPr indent="-330200" lvl="1" marL="914400" marR="0" rtl="0" algn="l">
              <a:lnSpc>
                <a:spcPct val="115000"/>
              </a:lnSpc>
              <a:spcBef>
                <a:spcPts val="0"/>
              </a:spcBef>
              <a:spcAft>
                <a:spcPts val="0"/>
              </a:spcAft>
              <a:buSzPts val="1600"/>
              <a:buFont typeface="Rajdhani"/>
              <a:buChar char="○"/>
            </a:pPr>
            <a:r>
              <a:rPr lang="es-AR" sz="1600">
                <a:latin typeface="Rajdhani"/>
                <a:ea typeface="Rajdhani"/>
                <a:cs typeface="Rajdhani"/>
                <a:sym typeface="Rajdhani"/>
              </a:rPr>
              <a:t>El </a:t>
            </a:r>
            <a:r>
              <a:rPr lang="es-AR" sz="1600">
                <a:latin typeface="Rajdhani"/>
                <a:ea typeface="Rajdhani"/>
                <a:cs typeface="Rajdhani"/>
                <a:sym typeface="Rajdhani"/>
              </a:rPr>
              <a:t>análisis</a:t>
            </a:r>
            <a:r>
              <a:rPr lang="es-AR" sz="1600">
                <a:latin typeface="Rajdhani"/>
                <a:ea typeface="Rajdhani"/>
                <a:cs typeface="Rajdhani"/>
                <a:sym typeface="Rajdhani"/>
              </a:rPr>
              <a:t> se hizo teniendo en cuenta las particularidades de cada Barrio, utilizando </a:t>
            </a:r>
            <a:r>
              <a:rPr lang="es-AR" sz="1600">
                <a:latin typeface="Rajdhani"/>
                <a:ea typeface="Rajdhani"/>
                <a:cs typeface="Rajdhani"/>
                <a:sym typeface="Rajdhani"/>
              </a:rPr>
              <a:t>análisis</a:t>
            </a:r>
            <a:r>
              <a:rPr lang="es-AR" sz="1600">
                <a:latin typeface="Rajdhani"/>
                <a:ea typeface="Rajdhani"/>
                <a:cs typeface="Rajdhani"/>
                <a:sym typeface="Rajdhani"/>
              </a:rPr>
              <a:t> </a:t>
            </a:r>
            <a:r>
              <a:rPr lang="es-AR" sz="1600">
                <a:latin typeface="Rajdhani"/>
                <a:ea typeface="Rajdhani"/>
                <a:cs typeface="Rajdhani"/>
                <a:sym typeface="Rajdhani"/>
              </a:rPr>
              <a:t>gráfico y estadísticos</a:t>
            </a:r>
            <a:endParaRPr sz="1600">
              <a:latin typeface="Rajdhani"/>
              <a:ea typeface="Rajdhani"/>
              <a:cs typeface="Rajdhani"/>
              <a:sym typeface="Rajdhani"/>
            </a:endParaRPr>
          </a:p>
          <a:p>
            <a:pPr indent="0" lvl="0" marL="457200" marR="0" rtl="0" algn="l">
              <a:lnSpc>
                <a:spcPct val="115000"/>
              </a:lnSpc>
              <a:spcBef>
                <a:spcPts val="0"/>
              </a:spcBef>
              <a:spcAft>
                <a:spcPts val="0"/>
              </a:spcAft>
              <a:buNone/>
            </a:pPr>
            <a:r>
              <a:t/>
            </a:r>
            <a:endParaRPr sz="1600">
              <a:latin typeface="Rajdhani"/>
              <a:ea typeface="Rajdhani"/>
              <a:cs typeface="Rajdhani"/>
              <a:sym typeface="Rajdhani"/>
            </a:endParaRPr>
          </a:p>
          <a:p>
            <a:pPr indent="0" lvl="0" marL="457200" marR="0" rtl="0" algn="l">
              <a:lnSpc>
                <a:spcPct val="115000"/>
              </a:lnSpc>
              <a:spcBef>
                <a:spcPts val="0"/>
              </a:spcBef>
              <a:spcAft>
                <a:spcPts val="0"/>
              </a:spcAft>
              <a:buNone/>
            </a:pPr>
            <a:r>
              <a:t/>
            </a:r>
            <a:endParaRPr sz="1600">
              <a:latin typeface="Rajdhani"/>
              <a:ea typeface="Rajdhani"/>
              <a:cs typeface="Rajdhani"/>
              <a:sym typeface="Rajdhani"/>
            </a:endParaRPr>
          </a:p>
          <a:p>
            <a:pPr indent="0" lvl="0" marL="457200" marR="0" rtl="0" algn="l">
              <a:lnSpc>
                <a:spcPct val="115000"/>
              </a:lnSpc>
              <a:spcBef>
                <a:spcPts val="0"/>
              </a:spcBef>
              <a:spcAft>
                <a:spcPts val="0"/>
              </a:spcAft>
              <a:buNone/>
            </a:pPr>
            <a:r>
              <a:t/>
            </a:r>
            <a:endParaRPr b="0" i="0" sz="1600" u="none" cap="none" strike="noStrike">
              <a:solidFill>
                <a:srgbClr val="000000"/>
              </a:solidFill>
              <a:latin typeface="Rajdhani"/>
              <a:ea typeface="Rajdhani"/>
              <a:cs typeface="Rajdhani"/>
              <a:sym typeface="Rajdhani"/>
            </a:endParaRPr>
          </a:p>
        </p:txBody>
      </p:sp>
      <p:pic>
        <p:nvPicPr>
          <p:cNvPr descr="Cabeza con engranajes" id="343" name="Google Shape;343;p5"/>
          <p:cNvPicPr preferRelativeResize="0"/>
          <p:nvPr/>
        </p:nvPicPr>
        <p:blipFill rotWithShape="1">
          <a:blip r:embed="rId4">
            <a:alphaModFix/>
          </a:blip>
          <a:srcRect b="0" l="0" r="0" t="0"/>
          <a:stretch/>
        </p:blipFill>
        <p:spPr>
          <a:xfrm>
            <a:off x="5960715" y="359730"/>
            <a:ext cx="582132" cy="5821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
          <p:cNvSpPr txBox="1"/>
          <p:nvPr>
            <p:ph type="title"/>
          </p:nvPr>
        </p:nvSpPr>
        <p:spPr>
          <a:xfrm>
            <a:off x="1006350" y="134914"/>
            <a:ext cx="74529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Análisis exploratorio de datos</a:t>
            </a:r>
            <a:br>
              <a:rPr lang="es-AR"/>
            </a:br>
            <a:r>
              <a:rPr lang="es-AR" sz="2000"/>
              <a:t>Análisis </a:t>
            </a:r>
            <a:r>
              <a:rPr lang="es-AR" sz="2000"/>
              <a:t>descriptivo cont.</a:t>
            </a:r>
            <a:endParaRPr/>
          </a:p>
        </p:txBody>
      </p:sp>
      <p:sp>
        <p:nvSpPr>
          <p:cNvPr id="350" name="Google Shape;350;p6"/>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51" name="Google Shape;351;p6"/>
          <p:cNvSpPr txBox="1"/>
          <p:nvPr/>
        </p:nvSpPr>
        <p:spPr>
          <a:xfrm>
            <a:off x="105825" y="1358496"/>
            <a:ext cx="7862518" cy="497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5000"/>
              </a:lnSpc>
              <a:spcBef>
                <a:spcPts val="0"/>
              </a:spcBef>
              <a:spcAft>
                <a:spcPts val="0"/>
              </a:spcAft>
              <a:buClr>
                <a:srgbClr val="000000"/>
              </a:buClr>
              <a:buSzPts val="2000"/>
              <a:buFont typeface="Rajdhani"/>
              <a:buNone/>
            </a:pPr>
            <a:r>
              <a:t/>
            </a:r>
            <a:endParaRPr b="0" baseline="30000" i="0" sz="2000" u="none" cap="none" strike="noStrike">
              <a:solidFill>
                <a:srgbClr val="000000"/>
              </a:solidFill>
              <a:latin typeface="Rajdhani"/>
              <a:ea typeface="Rajdhani"/>
              <a:cs typeface="Rajdhani"/>
              <a:sym typeface="Rajdhani"/>
            </a:endParaRPr>
          </a:p>
        </p:txBody>
      </p:sp>
      <p:cxnSp>
        <p:nvCxnSpPr>
          <p:cNvPr id="352" name="Google Shape;352;p6"/>
          <p:cNvCxnSpPr/>
          <p:nvPr/>
        </p:nvCxnSpPr>
        <p:spPr>
          <a:xfrm>
            <a:off x="923397" y="479389"/>
            <a:ext cx="0" cy="552600"/>
          </a:xfrm>
          <a:prstGeom prst="straightConnector1">
            <a:avLst/>
          </a:prstGeom>
          <a:noFill/>
          <a:ln cap="flat" cmpd="sng" w="22225">
            <a:solidFill>
              <a:srgbClr val="3F3F3F"/>
            </a:solidFill>
            <a:prstDash val="solid"/>
            <a:miter lim="800000"/>
            <a:headEnd len="sm" w="sm" type="none"/>
            <a:tailEnd len="sm" w="sm" type="none"/>
          </a:ln>
        </p:spPr>
      </p:cxnSp>
      <p:pic>
        <p:nvPicPr>
          <p:cNvPr id="353" name="Google Shape;353;p6"/>
          <p:cNvPicPr preferRelativeResize="0"/>
          <p:nvPr/>
        </p:nvPicPr>
        <p:blipFill rotWithShape="1">
          <a:blip r:embed="rId3">
            <a:alphaModFix/>
          </a:blip>
          <a:srcRect b="0" l="217" r="219" t="0"/>
          <a:stretch/>
        </p:blipFill>
        <p:spPr>
          <a:xfrm>
            <a:off x="264244" y="444438"/>
            <a:ext cx="576196" cy="497400"/>
          </a:xfrm>
          <a:prstGeom prst="rect">
            <a:avLst/>
          </a:prstGeom>
          <a:noFill/>
          <a:ln>
            <a:noFill/>
          </a:ln>
        </p:spPr>
      </p:pic>
      <p:sp>
        <p:nvSpPr>
          <p:cNvPr id="354" name="Google Shape;354;p6"/>
          <p:cNvSpPr txBox="1"/>
          <p:nvPr/>
        </p:nvSpPr>
        <p:spPr>
          <a:xfrm>
            <a:off x="72575" y="1523396"/>
            <a:ext cx="8442368" cy="2538856"/>
          </a:xfrm>
          <a:prstGeom prst="rect">
            <a:avLst/>
          </a:prstGeom>
          <a:noFill/>
          <a:ln>
            <a:noFill/>
          </a:ln>
        </p:spPr>
        <p:txBody>
          <a:bodyPr anchorCtr="0" anchor="t" bIns="91425" lIns="91425" spcFirstLastPara="1" rIns="91425" wrap="square" tIns="91425">
            <a:noAutofit/>
          </a:bodyPr>
          <a:lstStyle/>
          <a:p>
            <a:pPr indent="-342900" lvl="0" marL="444500" marR="0" rtl="0" algn="l">
              <a:lnSpc>
                <a:spcPct val="115000"/>
              </a:lnSpc>
              <a:spcBef>
                <a:spcPts val="0"/>
              </a:spcBef>
              <a:spcAft>
                <a:spcPts val="0"/>
              </a:spcAft>
              <a:buSzPts val="2000"/>
              <a:buChar char="●"/>
            </a:pPr>
            <a:r>
              <a:rPr lang="es-AR" sz="1600">
                <a:solidFill>
                  <a:schemeClr val="dk1"/>
                </a:solidFill>
                <a:latin typeface="Rajdhani"/>
                <a:ea typeface="Rajdhani"/>
                <a:cs typeface="Rajdhani"/>
                <a:sym typeface="Rajdhani"/>
              </a:rPr>
              <a:t>Se generaron </a:t>
            </a:r>
            <a:r>
              <a:rPr b="1" lang="es-AR" sz="1600">
                <a:solidFill>
                  <a:schemeClr val="dk1"/>
                </a:solidFill>
                <a:latin typeface="Rajdhani"/>
                <a:ea typeface="Rajdhani"/>
                <a:cs typeface="Rajdhani"/>
                <a:sym typeface="Rajdhani"/>
              </a:rPr>
              <a:t>nuevas variables</a:t>
            </a:r>
            <a:r>
              <a:rPr lang="es-AR" sz="1600">
                <a:solidFill>
                  <a:schemeClr val="dk1"/>
                </a:solidFill>
                <a:latin typeface="Rajdhani"/>
                <a:ea typeface="Rajdhani"/>
                <a:cs typeface="Rajdhani"/>
                <a:sym typeface="Rajdhani"/>
              </a:rPr>
              <a:t> que pudieran explicar la variable objetivo.</a:t>
            </a:r>
            <a:endParaRPr>
              <a:solidFill>
                <a:schemeClr val="dk1"/>
              </a:solidFill>
            </a:endParaRPr>
          </a:p>
          <a:p>
            <a:pPr indent="-355600" lvl="1" marL="914400" rtl="0" algn="l">
              <a:lnSpc>
                <a:spcPct val="115000"/>
              </a:lnSpc>
              <a:spcBef>
                <a:spcPts val="0"/>
              </a:spcBef>
              <a:spcAft>
                <a:spcPts val="0"/>
              </a:spcAft>
              <a:buClr>
                <a:schemeClr val="dk1"/>
              </a:buClr>
              <a:buSzPts val="2000"/>
              <a:buChar char="○"/>
            </a:pPr>
            <a:r>
              <a:rPr lang="es-AR" sz="1600">
                <a:solidFill>
                  <a:schemeClr val="dk1"/>
                </a:solidFill>
                <a:latin typeface="Rajdhani"/>
                <a:ea typeface="Rajdhani"/>
                <a:cs typeface="Rajdhani"/>
                <a:sym typeface="Rajdhani"/>
              </a:rPr>
              <a:t>Con data en formato texto del dataset: ambientes, expensas, luxury, amenities, antigüedad</a:t>
            </a:r>
            <a:endParaRPr>
              <a:solidFill>
                <a:schemeClr val="dk1"/>
              </a:solidFill>
            </a:endParaRPr>
          </a:p>
          <a:p>
            <a:pPr indent="-355600" lvl="1" marL="914400" rtl="0" algn="l">
              <a:lnSpc>
                <a:spcPct val="115000"/>
              </a:lnSpc>
              <a:spcBef>
                <a:spcPts val="0"/>
              </a:spcBef>
              <a:spcAft>
                <a:spcPts val="0"/>
              </a:spcAft>
              <a:buClr>
                <a:schemeClr val="dk1"/>
              </a:buClr>
              <a:buSzPts val="2000"/>
              <a:buChar char="○"/>
            </a:pPr>
            <a:r>
              <a:rPr lang="es-AR" sz="1600">
                <a:solidFill>
                  <a:schemeClr val="dk1"/>
                </a:solidFill>
                <a:latin typeface="Rajdhani"/>
                <a:ea typeface="Rajdhani"/>
                <a:cs typeface="Rajdhani"/>
                <a:sym typeface="Rajdhani"/>
              </a:rPr>
              <a:t>A través de la Lat y Long se creó una variable de “Barrio Oficial” que nos permitió utilizar </a:t>
            </a:r>
            <a:r>
              <a:rPr b="1" lang="es-AR" sz="1600">
                <a:solidFill>
                  <a:schemeClr val="dk1"/>
                </a:solidFill>
                <a:latin typeface="Rajdhani"/>
                <a:ea typeface="Rajdhani"/>
                <a:cs typeface="Rajdhani"/>
                <a:sym typeface="Rajdhani"/>
              </a:rPr>
              <a:t>datasets públicos de CABA</a:t>
            </a:r>
            <a:r>
              <a:rPr lang="es-AR" sz="1600">
                <a:solidFill>
                  <a:schemeClr val="dk1"/>
                </a:solidFill>
                <a:latin typeface="Rajdhani"/>
                <a:ea typeface="Rajdhani"/>
                <a:cs typeface="Rajdhani"/>
                <a:sym typeface="Rajdhani"/>
              </a:rPr>
              <a:t> que incorporamos para obtener variables adicionales de características relevantes de cada barrio para evaluar su influencia en el precio de las propiedades. (Mapa de Ruido, Cercanía al Subte, Espacios verdes, Inseguridad, Flujo vehicular, Establecimientos Educativos por Barrio)</a:t>
            </a:r>
            <a:endParaRPr sz="1600">
              <a:solidFill>
                <a:schemeClr val="dk1"/>
              </a:solidFill>
              <a:latin typeface="Rajdhani"/>
              <a:ea typeface="Rajdhani"/>
              <a:cs typeface="Rajdhani"/>
              <a:sym typeface="Rajdhani"/>
            </a:endParaRPr>
          </a:p>
          <a:p>
            <a:pPr indent="0" lvl="0" marL="457200" marR="0" rtl="0" algn="l">
              <a:lnSpc>
                <a:spcPct val="115000"/>
              </a:lnSpc>
              <a:spcBef>
                <a:spcPts val="0"/>
              </a:spcBef>
              <a:spcAft>
                <a:spcPts val="0"/>
              </a:spcAft>
              <a:buNone/>
            </a:pPr>
            <a:r>
              <a:t/>
            </a:r>
            <a:endParaRPr sz="1600">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7"/>
          <p:cNvSpPr txBox="1"/>
          <p:nvPr>
            <p:ph type="title"/>
          </p:nvPr>
        </p:nvSpPr>
        <p:spPr>
          <a:xfrm>
            <a:off x="1006350" y="134914"/>
            <a:ext cx="74529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Conclusiones</a:t>
            </a:r>
            <a:endParaRPr/>
          </a:p>
        </p:txBody>
      </p:sp>
      <p:sp>
        <p:nvSpPr>
          <p:cNvPr id="361" name="Google Shape;361;p7"/>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62" name="Google Shape;362;p7"/>
          <p:cNvSpPr txBox="1"/>
          <p:nvPr/>
        </p:nvSpPr>
        <p:spPr>
          <a:xfrm>
            <a:off x="105825" y="1358495"/>
            <a:ext cx="7862518" cy="838439"/>
          </a:xfrm>
          <a:prstGeom prst="rect">
            <a:avLst/>
          </a:prstGeom>
          <a:noFill/>
          <a:ln>
            <a:noFill/>
          </a:ln>
        </p:spPr>
        <p:txBody>
          <a:bodyPr anchorCtr="0" anchor="t" bIns="91425" lIns="91425" spcFirstLastPara="1" rIns="91425" wrap="square" tIns="91425">
            <a:noAutofit/>
          </a:bodyPr>
          <a:lstStyle/>
          <a:p>
            <a:pPr indent="0" lvl="0" marL="101600" marR="0" rtl="0" algn="l">
              <a:lnSpc>
                <a:spcPct val="115000"/>
              </a:lnSpc>
              <a:spcBef>
                <a:spcPts val="0"/>
              </a:spcBef>
              <a:spcAft>
                <a:spcPts val="0"/>
              </a:spcAft>
              <a:buClr>
                <a:srgbClr val="000000"/>
              </a:buClr>
              <a:buSzPts val="1800"/>
              <a:buFont typeface="Arial"/>
              <a:buNone/>
            </a:pPr>
            <a:r>
              <a:rPr lang="es-AR" sz="1600">
                <a:latin typeface="Rajdhani"/>
                <a:ea typeface="Rajdhani"/>
                <a:cs typeface="Rajdhani"/>
                <a:sym typeface="Rajdhani"/>
              </a:rPr>
              <a:t>Del análisis de datos efectuado concluimos que las mejores opciones para la construcción del tasador son:</a:t>
            </a:r>
            <a:endParaRPr b="0" i="0" sz="1400" u="none" cap="none" strike="noStrike">
              <a:solidFill>
                <a:srgbClr val="000000"/>
              </a:solidFill>
              <a:latin typeface="Arial"/>
              <a:ea typeface="Arial"/>
              <a:cs typeface="Arial"/>
              <a:sym typeface="Arial"/>
            </a:endParaRPr>
          </a:p>
        </p:txBody>
      </p:sp>
      <p:cxnSp>
        <p:nvCxnSpPr>
          <p:cNvPr id="363" name="Google Shape;363;p7"/>
          <p:cNvCxnSpPr/>
          <p:nvPr/>
        </p:nvCxnSpPr>
        <p:spPr>
          <a:xfrm>
            <a:off x="923397" y="479389"/>
            <a:ext cx="0" cy="552600"/>
          </a:xfrm>
          <a:prstGeom prst="straightConnector1">
            <a:avLst/>
          </a:prstGeom>
          <a:noFill/>
          <a:ln cap="flat" cmpd="sng" w="22225">
            <a:solidFill>
              <a:srgbClr val="3F3F3F"/>
            </a:solidFill>
            <a:prstDash val="solid"/>
            <a:miter lim="800000"/>
            <a:headEnd len="sm" w="sm" type="none"/>
            <a:tailEnd len="sm" w="sm" type="none"/>
          </a:ln>
        </p:spPr>
      </p:cxnSp>
      <p:pic>
        <p:nvPicPr>
          <p:cNvPr id="364" name="Google Shape;364;p7"/>
          <p:cNvPicPr preferRelativeResize="0"/>
          <p:nvPr/>
        </p:nvPicPr>
        <p:blipFill rotWithShape="1">
          <a:blip r:embed="rId3">
            <a:alphaModFix/>
          </a:blip>
          <a:srcRect b="0" l="217" r="219" t="0"/>
          <a:stretch/>
        </p:blipFill>
        <p:spPr>
          <a:xfrm>
            <a:off x="264244" y="444438"/>
            <a:ext cx="576196" cy="497400"/>
          </a:xfrm>
          <a:prstGeom prst="rect">
            <a:avLst/>
          </a:prstGeom>
          <a:noFill/>
          <a:ln>
            <a:noFill/>
          </a:ln>
        </p:spPr>
      </p:pic>
      <p:sp>
        <p:nvSpPr>
          <p:cNvPr id="365" name="Google Shape;365;p7"/>
          <p:cNvSpPr txBox="1"/>
          <p:nvPr/>
        </p:nvSpPr>
        <p:spPr>
          <a:xfrm>
            <a:off x="8450" y="2083627"/>
            <a:ext cx="9127200" cy="2757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ajdhani"/>
              <a:buChar char="●"/>
            </a:pPr>
            <a:r>
              <a:rPr lang="es-AR" sz="1600">
                <a:latin typeface="Rajdhani"/>
                <a:ea typeface="Rajdhani"/>
                <a:cs typeface="Rajdhani"/>
                <a:sym typeface="Rajdhani"/>
              </a:rPr>
              <a:t>Capital Federal posee la mayor cantidad de datos de propiedades y disponibilidad de información pública que agrega valor al tasador y sus posibles consumidores.</a:t>
            </a:r>
            <a:endParaRPr sz="1600">
              <a:latin typeface="Rajdhani"/>
              <a:ea typeface="Rajdhani"/>
              <a:cs typeface="Rajdhani"/>
              <a:sym typeface="Rajdhani"/>
            </a:endParaRPr>
          </a:p>
          <a:p>
            <a:pPr indent="-342900" lvl="0" marL="457200" rtl="0" algn="l">
              <a:lnSpc>
                <a:spcPct val="115000"/>
              </a:lnSpc>
              <a:spcBef>
                <a:spcPts val="0"/>
              </a:spcBef>
              <a:spcAft>
                <a:spcPts val="0"/>
              </a:spcAft>
              <a:buClr>
                <a:schemeClr val="dk1"/>
              </a:buClr>
              <a:buSzPts val="1800"/>
              <a:buFont typeface="Rajdhani"/>
              <a:buChar char="●"/>
            </a:pPr>
            <a:r>
              <a:rPr lang="es-AR" sz="1600">
                <a:latin typeface="Rajdhani"/>
                <a:ea typeface="Rajdhani"/>
                <a:cs typeface="Rajdhani"/>
                <a:sym typeface="Rajdhani"/>
              </a:rPr>
              <a:t>Se generaron nuevas variables de fuentes externas pero no pudimos detectar una relación evidente entre las mismas y la variable target</a:t>
            </a:r>
            <a:endParaRPr sz="1600">
              <a:latin typeface="Rajdhani"/>
              <a:ea typeface="Rajdhani"/>
              <a:cs typeface="Rajdhani"/>
              <a:sym typeface="Rajdhani"/>
            </a:endParaRPr>
          </a:p>
          <a:p>
            <a:pPr indent="-330200" lvl="0" marL="444500" marR="0" rtl="0" algn="l">
              <a:lnSpc>
                <a:spcPct val="115000"/>
              </a:lnSpc>
              <a:spcBef>
                <a:spcPts val="0"/>
              </a:spcBef>
              <a:spcAft>
                <a:spcPts val="0"/>
              </a:spcAft>
              <a:buSzPts val="1800"/>
              <a:buFont typeface="Rajdhani"/>
              <a:buChar char="●"/>
            </a:pPr>
            <a:r>
              <a:rPr lang="es-AR" sz="1600">
                <a:latin typeface="Rajdhani"/>
                <a:ea typeface="Rajdhani"/>
                <a:cs typeface="Rajdhani"/>
                <a:sym typeface="Rajdhani"/>
              </a:rPr>
              <a:t>El precio promedio por m2 en CABA varía notablemente entre distintos barrios. El de mayor precio por m2 es Puerto Madero con 5940 USD por m2</a:t>
            </a:r>
            <a:endParaRPr sz="1600">
              <a:latin typeface="Rajdhani"/>
              <a:ea typeface="Rajdhani"/>
              <a:cs typeface="Rajdhani"/>
              <a:sym typeface="Rajdhani"/>
            </a:endParaRPr>
          </a:p>
          <a:p>
            <a:pPr indent="-330200" lvl="0" marL="444500" marR="0" rtl="0" algn="l">
              <a:lnSpc>
                <a:spcPct val="115000"/>
              </a:lnSpc>
              <a:spcBef>
                <a:spcPts val="0"/>
              </a:spcBef>
              <a:spcAft>
                <a:spcPts val="0"/>
              </a:spcAft>
              <a:buSzPts val="1800"/>
              <a:buFont typeface="Rajdhani"/>
              <a:buChar char="●"/>
            </a:pPr>
            <a:r>
              <a:rPr lang="es-AR" sz="1600">
                <a:latin typeface="Rajdhani"/>
                <a:ea typeface="Rajdhani"/>
                <a:cs typeface="Rajdhani"/>
                <a:sym typeface="Rajdhani"/>
              </a:rPr>
              <a:t>El precio promedio por m2 de las propiedades es mayor en el corredor Av del Libertador y cercano al río.</a:t>
            </a:r>
            <a:endParaRPr sz="1800">
              <a:latin typeface="Rajdhani"/>
              <a:ea typeface="Rajdhani"/>
              <a:cs typeface="Rajdhani"/>
              <a:sym typeface="Rajdhani"/>
            </a:endParaRPr>
          </a:p>
        </p:txBody>
      </p:sp>
      <p:pic>
        <p:nvPicPr>
          <p:cNvPr descr="Diana" id="366" name="Google Shape;366;p7"/>
          <p:cNvPicPr preferRelativeResize="0"/>
          <p:nvPr/>
        </p:nvPicPr>
        <p:blipFill rotWithShape="1">
          <a:blip r:embed="rId4">
            <a:alphaModFix/>
          </a:blip>
          <a:srcRect b="0" l="0" r="0" t="0"/>
          <a:stretch/>
        </p:blipFill>
        <p:spPr>
          <a:xfrm>
            <a:off x="3343721" y="464638"/>
            <a:ext cx="582133" cy="5821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28d4ad8f93_0_19"/>
          <p:cNvSpPr txBox="1"/>
          <p:nvPr>
            <p:ph idx="2" type="title"/>
          </p:nvPr>
        </p:nvSpPr>
        <p:spPr>
          <a:xfrm>
            <a:off x="256500" y="174969"/>
            <a:ext cx="74529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Heat Map de Precio x m2 por Barrio</a:t>
            </a:r>
            <a:endParaRPr/>
          </a:p>
        </p:txBody>
      </p:sp>
      <p:sp>
        <p:nvSpPr>
          <p:cNvPr id="373" name="Google Shape;373;g128d4ad8f93_0_19"/>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74" name="Google Shape;374;g128d4ad8f93_0_19"/>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75" name="Google Shape;375;g128d4ad8f93_0_19"/>
          <p:cNvSpPr txBox="1"/>
          <p:nvPr/>
        </p:nvSpPr>
        <p:spPr>
          <a:xfrm>
            <a:off x="5400200" y="1549809"/>
            <a:ext cx="3743700" cy="346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AR" sz="1800" u="none" cap="none" strike="noStrike">
                <a:solidFill>
                  <a:srgbClr val="000000"/>
                </a:solidFill>
                <a:latin typeface="Rajdhani"/>
                <a:ea typeface="Rajdhani"/>
                <a:cs typeface="Rajdhani"/>
                <a:sym typeface="Rajdhani"/>
              </a:rPr>
              <a:t>El barrio </a:t>
            </a:r>
            <a:r>
              <a:rPr b="0" i="0" lang="es-AR" sz="1800" u="none" cap="none" strike="noStrike">
                <a:solidFill>
                  <a:srgbClr val="000000"/>
                </a:solidFill>
                <a:latin typeface="Rajdhani"/>
                <a:ea typeface="Rajdhani"/>
                <a:cs typeface="Rajdhani"/>
                <a:sym typeface="Rajdhani"/>
              </a:rPr>
              <a:t>más caro</a:t>
            </a:r>
            <a:r>
              <a:rPr b="0" i="0" lang="es-AR" sz="1800" u="none" cap="none" strike="noStrike">
                <a:solidFill>
                  <a:srgbClr val="000000"/>
                </a:solidFill>
                <a:latin typeface="Rajdhani"/>
                <a:ea typeface="Rajdhani"/>
                <a:cs typeface="Rajdhani"/>
                <a:sym typeface="Rajdhani"/>
              </a:rPr>
              <a:t> por m2 es Puerto Madero con un prome</a:t>
            </a:r>
            <a:r>
              <a:rPr lang="es-AR" sz="1800">
                <a:latin typeface="Rajdhani"/>
                <a:ea typeface="Rajdhani"/>
                <a:cs typeface="Rajdhani"/>
                <a:sym typeface="Rajdhani"/>
              </a:rPr>
              <a:t>dio de 5490 USD, mientras que el más barato es Villa Soldati.</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rPr lang="es-AR" sz="1800">
                <a:latin typeface="Rajdhani"/>
                <a:ea typeface="Rajdhani"/>
                <a:cs typeface="Rajdhani"/>
                <a:sym typeface="Rajdhani"/>
              </a:rPr>
              <a:t>Los barrios más caros están cerca del río y sobre el corredor de Av del Libertador.</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p:txBody>
      </p:sp>
      <p:cxnSp>
        <p:nvCxnSpPr>
          <p:cNvPr id="376" name="Google Shape;376;g128d4ad8f93_0_19"/>
          <p:cNvCxnSpPr/>
          <p:nvPr/>
        </p:nvCxnSpPr>
        <p:spPr>
          <a:xfrm>
            <a:off x="5218575" y="1331875"/>
            <a:ext cx="12000" cy="4068300"/>
          </a:xfrm>
          <a:prstGeom prst="straightConnector1">
            <a:avLst/>
          </a:prstGeom>
          <a:noFill/>
          <a:ln cap="flat" cmpd="sng" w="9525">
            <a:solidFill>
              <a:schemeClr val="dk2"/>
            </a:solidFill>
            <a:prstDash val="solid"/>
            <a:round/>
            <a:headEnd len="sm" w="sm" type="none"/>
            <a:tailEnd len="sm" w="sm" type="none"/>
          </a:ln>
        </p:spPr>
      </p:cxnSp>
      <p:pic>
        <p:nvPicPr>
          <p:cNvPr id="377" name="Google Shape;377;g128d4ad8f93_0_19"/>
          <p:cNvPicPr preferRelativeResize="0"/>
          <p:nvPr/>
        </p:nvPicPr>
        <p:blipFill>
          <a:blip r:embed="rId3">
            <a:alphaModFix/>
          </a:blip>
          <a:stretch>
            <a:fillRect/>
          </a:stretch>
        </p:blipFill>
        <p:spPr>
          <a:xfrm>
            <a:off x="256497" y="1614125"/>
            <a:ext cx="4385281" cy="3462901"/>
          </a:xfrm>
          <a:prstGeom prst="rect">
            <a:avLst/>
          </a:prstGeom>
          <a:noFill/>
          <a:ln>
            <a:noFill/>
          </a:ln>
        </p:spPr>
      </p:pic>
      <p:pic>
        <p:nvPicPr>
          <p:cNvPr id="378" name="Google Shape;378;g128d4ad8f93_0_19"/>
          <p:cNvPicPr preferRelativeResize="0"/>
          <p:nvPr/>
        </p:nvPicPr>
        <p:blipFill>
          <a:blip r:embed="rId4">
            <a:alphaModFix/>
          </a:blip>
          <a:stretch>
            <a:fillRect/>
          </a:stretch>
        </p:blipFill>
        <p:spPr>
          <a:xfrm>
            <a:off x="4641784" y="1614125"/>
            <a:ext cx="568541" cy="3462900"/>
          </a:xfrm>
          <a:prstGeom prst="rect">
            <a:avLst/>
          </a:prstGeom>
          <a:noFill/>
          <a:ln>
            <a:noFill/>
          </a:ln>
        </p:spPr>
      </p:pic>
      <p:pic>
        <p:nvPicPr>
          <p:cNvPr descr="Diana" id="379" name="Google Shape;379;g128d4ad8f93_0_19"/>
          <p:cNvPicPr preferRelativeResize="0"/>
          <p:nvPr/>
        </p:nvPicPr>
        <p:blipFill rotWithShape="1">
          <a:blip r:embed="rId5">
            <a:alphaModFix/>
          </a:blip>
          <a:srcRect b="0" l="0" r="0" t="0"/>
          <a:stretch/>
        </p:blipFill>
        <p:spPr>
          <a:xfrm>
            <a:off x="7435821" y="487200"/>
            <a:ext cx="582133" cy="5821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28d4ad8f93_0_0"/>
          <p:cNvSpPr txBox="1"/>
          <p:nvPr>
            <p:ph idx="2" type="title"/>
          </p:nvPr>
        </p:nvSpPr>
        <p:spPr>
          <a:xfrm>
            <a:off x="27900" y="174969"/>
            <a:ext cx="74529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Heat Map - Precio por m2 por propiedad</a:t>
            </a:r>
            <a:endParaRPr/>
          </a:p>
        </p:txBody>
      </p:sp>
      <p:sp>
        <p:nvSpPr>
          <p:cNvPr id="386" name="Google Shape;386;g128d4ad8f93_0_0"/>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87" name="Google Shape;387;g128d4ad8f93_0_0"/>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388" name="Google Shape;388;g128d4ad8f93_0_0"/>
          <p:cNvSpPr txBox="1"/>
          <p:nvPr/>
        </p:nvSpPr>
        <p:spPr>
          <a:xfrm>
            <a:off x="5400200" y="1549809"/>
            <a:ext cx="3743700" cy="346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rPr lang="es-AR" sz="1800">
                <a:latin typeface="Rajdhani"/>
                <a:ea typeface="Rajdhani"/>
                <a:cs typeface="Rajdhani"/>
                <a:sym typeface="Rajdhani"/>
              </a:rPr>
              <a:t>Las propiedades con mayor precio</a:t>
            </a:r>
            <a:r>
              <a:rPr b="0" i="0" lang="es-AR" sz="1800" u="none" cap="none" strike="noStrike">
                <a:solidFill>
                  <a:srgbClr val="000000"/>
                </a:solidFill>
                <a:latin typeface="Rajdhani"/>
                <a:ea typeface="Rajdhani"/>
                <a:cs typeface="Rajdhani"/>
                <a:sym typeface="Rajdhani"/>
              </a:rPr>
              <a:t> por m2 </a:t>
            </a:r>
            <a:r>
              <a:rPr lang="es-AR" sz="1800">
                <a:latin typeface="Rajdhani"/>
                <a:ea typeface="Rajdhani"/>
                <a:cs typeface="Rajdhani"/>
                <a:sym typeface="Rajdhani"/>
              </a:rPr>
              <a:t>se ubican en el corredor sobre av del libertador y cercanos al río.</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p:txBody>
      </p:sp>
      <p:cxnSp>
        <p:nvCxnSpPr>
          <p:cNvPr id="389" name="Google Shape;389;g128d4ad8f93_0_0"/>
          <p:cNvCxnSpPr/>
          <p:nvPr/>
        </p:nvCxnSpPr>
        <p:spPr>
          <a:xfrm>
            <a:off x="5102325" y="1331875"/>
            <a:ext cx="12000" cy="4068300"/>
          </a:xfrm>
          <a:prstGeom prst="straightConnector1">
            <a:avLst/>
          </a:prstGeom>
          <a:noFill/>
          <a:ln cap="flat" cmpd="sng" w="9525">
            <a:solidFill>
              <a:schemeClr val="dk2"/>
            </a:solidFill>
            <a:prstDash val="solid"/>
            <a:round/>
            <a:headEnd len="sm" w="sm" type="none"/>
            <a:tailEnd len="sm" w="sm" type="none"/>
          </a:ln>
        </p:spPr>
      </p:cxnSp>
      <p:pic>
        <p:nvPicPr>
          <p:cNvPr id="390" name="Google Shape;390;g128d4ad8f93_0_0"/>
          <p:cNvPicPr preferRelativeResize="0"/>
          <p:nvPr/>
        </p:nvPicPr>
        <p:blipFill>
          <a:blip r:embed="rId3">
            <a:alphaModFix/>
          </a:blip>
          <a:stretch>
            <a:fillRect/>
          </a:stretch>
        </p:blipFill>
        <p:spPr>
          <a:xfrm>
            <a:off x="152400" y="1469644"/>
            <a:ext cx="4664043" cy="3623213"/>
          </a:xfrm>
          <a:prstGeom prst="rect">
            <a:avLst/>
          </a:prstGeom>
          <a:noFill/>
          <a:ln>
            <a:noFill/>
          </a:ln>
        </p:spPr>
      </p:pic>
      <p:sp>
        <p:nvSpPr>
          <p:cNvPr id="391" name="Google Shape;391;g128d4ad8f93_0_0"/>
          <p:cNvSpPr txBox="1"/>
          <p:nvPr/>
        </p:nvSpPr>
        <p:spPr>
          <a:xfrm>
            <a:off x="2753500" y="1755250"/>
            <a:ext cx="93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AR" sz="1000">
                <a:latin typeface="Montserrat"/>
                <a:ea typeface="Montserrat"/>
                <a:cs typeface="Montserrat"/>
                <a:sym typeface="Montserrat"/>
              </a:rPr>
              <a:t>Río</a:t>
            </a:r>
            <a:r>
              <a:rPr lang="es-AR" sz="1000">
                <a:latin typeface="Montserrat"/>
                <a:ea typeface="Montserrat"/>
                <a:cs typeface="Montserrat"/>
                <a:sym typeface="Montserrat"/>
              </a:rPr>
              <a:t> de la Plata</a:t>
            </a:r>
            <a:endParaRPr sz="1000">
              <a:latin typeface="Montserrat"/>
              <a:ea typeface="Montserrat"/>
              <a:cs typeface="Montserrat"/>
              <a:sym typeface="Montserrat"/>
            </a:endParaRPr>
          </a:p>
        </p:txBody>
      </p:sp>
      <p:sp>
        <p:nvSpPr>
          <p:cNvPr id="392" name="Google Shape;392;g128d4ad8f93_0_0"/>
          <p:cNvSpPr/>
          <p:nvPr/>
        </p:nvSpPr>
        <p:spPr>
          <a:xfrm>
            <a:off x="1039850" y="1979875"/>
            <a:ext cx="407700" cy="68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128d4ad8f93_0_0"/>
          <p:cNvSpPr/>
          <p:nvPr/>
        </p:nvSpPr>
        <p:spPr>
          <a:xfrm>
            <a:off x="1097875" y="1851775"/>
            <a:ext cx="4632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28d4ad8f93_0_0"/>
          <p:cNvSpPr/>
          <p:nvPr/>
        </p:nvSpPr>
        <p:spPr>
          <a:xfrm>
            <a:off x="917525" y="3626325"/>
            <a:ext cx="463200" cy="43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iana" id="395" name="Google Shape;395;g128d4ad8f93_0_0"/>
          <p:cNvPicPr preferRelativeResize="0"/>
          <p:nvPr/>
        </p:nvPicPr>
        <p:blipFill rotWithShape="1">
          <a:blip r:embed="rId4">
            <a:alphaModFix/>
          </a:blip>
          <a:srcRect b="0" l="0" r="0" t="0"/>
          <a:stretch/>
        </p:blipFill>
        <p:spPr>
          <a:xfrm>
            <a:off x="6511371" y="487213"/>
            <a:ext cx="582133" cy="5821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28178b1299_0_1"/>
          <p:cNvSpPr txBox="1"/>
          <p:nvPr>
            <p:ph idx="2" type="title"/>
          </p:nvPr>
        </p:nvSpPr>
        <p:spPr>
          <a:xfrm>
            <a:off x="-34700" y="70625"/>
            <a:ext cx="8503200" cy="1206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s-AR"/>
              <a:t> Joint Plot - Superficie / Precio por tipo de Propiedad</a:t>
            </a:r>
            <a:endParaRPr/>
          </a:p>
        </p:txBody>
      </p:sp>
      <p:sp>
        <p:nvSpPr>
          <p:cNvPr id="402" name="Google Shape;402;g128178b1299_0_1"/>
          <p:cNvSpPr txBox="1"/>
          <p:nvPr>
            <p:ph idx="1" type="subTitle"/>
          </p:nvPr>
        </p:nvSpPr>
        <p:spPr>
          <a:xfrm>
            <a:off x="117700" y="5899537"/>
            <a:ext cx="5707200" cy="48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403" name="Google Shape;403;g128178b1299_0_1"/>
          <p:cNvSpPr txBox="1"/>
          <p:nvPr>
            <p:ph idx="1" type="subTitle"/>
          </p:nvPr>
        </p:nvSpPr>
        <p:spPr>
          <a:xfrm>
            <a:off x="117700" y="5309583"/>
            <a:ext cx="5707200" cy="43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pic>
        <p:nvPicPr>
          <p:cNvPr id="404" name="Google Shape;404;g128178b1299_0_1"/>
          <p:cNvPicPr preferRelativeResize="0"/>
          <p:nvPr/>
        </p:nvPicPr>
        <p:blipFill>
          <a:blip r:embed="rId3">
            <a:alphaModFix/>
          </a:blip>
          <a:stretch>
            <a:fillRect/>
          </a:stretch>
        </p:blipFill>
        <p:spPr>
          <a:xfrm>
            <a:off x="189949" y="2020826"/>
            <a:ext cx="2758375" cy="2811425"/>
          </a:xfrm>
          <a:prstGeom prst="rect">
            <a:avLst/>
          </a:prstGeom>
          <a:noFill/>
          <a:ln>
            <a:noFill/>
          </a:ln>
        </p:spPr>
      </p:pic>
      <p:pic>
        <p:nvPicPr>
          <p:cNvPr id="405" name="Google Shape;405;g128178b1299_0_1"/>
          <p:cNvPicPr preferRelativeResize="0"/>
          <p:nvPr/>
        </p:nvPicPr>
        <p:blipFill>
          <a:blip r:embed="rId4">
            <a:alphaModFix/>
          </a:blip>
          <a:stretch>
            <a:fillRect/>
          </a:stretch>
        </p:blipFill>
        <p:spPr>
          <a:xfrm>
            <a:off x="3105900" y="2020825"/>
            <a:ext cx="2800750" cy="2854600"/>
          </a:xfrm>
          <a:prstGeom prst="rect">
            <a:avLst/>
          </a:prstGeom>
          <a:noFill/>
          <a:ln>
            <a:noFill/>
          </a:ln>
        </p:spPr>
      </p:pic>
      <p:sp>
        <p:nvSpPr>
          <p:cNvPr id="406" name="Google Shape;406;g128178b1299_0_1"/>
          <p:cNvSpPr txBox="1"/>
          <p:nvPr/>
        </p:nvSpPr>
        <p:spPr>
          <a:xfrm>
            <a:off x="0" y="1277225"/>
            <a:ext cx="2687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AR">
                <a:solidFill>
                  <a:schemeClr val="dk1"/>
                </a:solidFill>
                <a:latin typeface="Rajdhani"/>
                <a:ea typeface="Rajdhani"/>
                <a:cs typeface="Rajdhani"/>
                <a:sym typeface="Rajdhani"/>
              </a:rPr>
              <a:t>Distribucion de Precio y Superficie en Departamentos</a:t>
            </a:r>
            <a:endParaRPr>
              <a:solidFill>
                <a:schemeClr val="dk1"/>
              </a:solidFill>
              <a:latin typeface="Rajdhani"/>
              <a:ea typeface="Rajdhani"/>
              <a:cs typeface="Rajdhani"/>
              <a:sym typeface="Rajdhani"/>
            </a:endParaRPr>
          </a:p>
        </p:txBody>
      </p:sp>
      <p:sp>
        <p:nvSpPr>
          <p:cNvPr id="407" name="Google Shape;407;g128178b1299_0_1"/>
          <p:cNvSpPr txBox="1"/>
          <p:nvPr/>
        </p:nvSpPr>
        <p:spPr>
          <a:xfrm>
            <a:off x="3105900" y="1277225"/>
            <a:ext cx="2687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AR">
                <a:solidFill>
                  <a:schemeClr val="dk1"/>
                </a:solidFill>
                <a:latin typeface="Rajdhani"/>
                <a:ea typeface="Rajdhani"/>
                <a:cs typeface="Rajdhani"/>
                <a:sym typeface="Rajdhani"/>
              </a:rPr>
              <a:t>Distribucion de Precio y Superficie en PH, Casas y Tiendas</a:t>
            </a:r>
            <a:endParaRPr>
              <a:solidFill>
                <a:schemeClr val="dk1"/>
              </a:solidFill>
              <a:latin typeface="Rajdhani"/>
              <a:ea typeface="Rajdhani"/>
              <a:cs typeface="Rajdhani"/>
              <a:sym typeface="Rajdhani"/>
            </a:endParaRPr>
          </a:p>
        </p:txBody>
      </p:sp>
      <p:sp>
        <p:nvSpPr>
          <p:cNvPr id="408" name="Google Shape;408;g128178b1299_0_1"/>
          <p:cNvSpPr txBox="1"/>
          <p:nvPr/>
        </p:nvSpPr>
        <p:spPr>
          <a:xfrm>
            <a:off x="6064225" y="1340200"/>
            <a:ext cx="3028200" cy="346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rPr lang="es-AR" sz="1800">
                <a:latin typeface="Rajdhani"/>
                <a:ea typeface="Rajdhani"/>
                <a:cs typeface="Rajdhani"/>
                <a:sym typeface="Rajdhani"/>
              </a:rPr>
              <a:t>En el caso de departamentos la superficie promedio es menor al de PHs y Casas.</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rPr lang="es-AR" sz="1800">
                <a:latin typeface="Rajdhani"/>
                <a:ea typeface="Rajdhani"/>
                <a:cs typeface="Rajdhani"/>
                <a:sym typeface="Rajdhani"/>
              </a:rPr>
              <a:t>Existe una fuerte correlación positiva entre la superficie y el precio de las propiedades</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sz="1800">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rPr lang="es-AR" sz="1800">
                <a:latin typeface="Rajdhani"/>
                <a:ea typeface="Rajdhani"/>
                <a:cs typeface="Rajdhani"/>
                <a:sym typeface="Rajdhani"/>
              </a:rPr>
              <a:t> </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ajdhani"/>
              <a:ea typeface="Rajdhani"/>
              <a:cs typeface="Rajdhani"/>
              <a:sym typeface="Rajdhani"/>
            </a:endParaRPr>
          </a:p>
        </p:txBody>
      </p:sp>
      <p:cxnSp>
        <p:nvCxnSpPr>
          <p:cNvPr id="409" name="Google Shape;409;g128178b1299_0_1"/>
          <p:cNvCxnSpPr/>
          <p:nvPr/>
        </p:nvCxnSpPr>
        <p:spPr>
          <a:xfrm>
            <a:off x="6025500" y="1340200"/>
            <a:ext cx="13800" cy="3950700"/>
          </a:xfrm>
          <a:prstGeom prst="straightConnector1">
            <a:avLst/>
          </a:prstGeom>
          <a:noFill/>
          <a:ln cap="flat" cmpd="sng" w="9525">
            <a:solidFill>
              <a:schemeClr val="dk2"/>
            </a:solidFill>
            <a:prstDash val="solid"/>
            <a:round/>
            <a:headEnd len="sm" w="sm" type="none"/>
            <a:tailEnd len="sm" w="sm" type="none"/>
          </a:ln>
        </p:spPr>
      </p:cxnSp>
      <p:pic>
        <p:nvPicPr>
          <p:cNvPr descr="Diana" id="410" name="Google Shape;410;g128178b1299_0_1"/>
          <p:cNvPicPr preferRelativeResize="0"/>
          <p:nvPr/>
        </p:nvPicPr>
        <p:blipFill rotWithShape="1">
          <a:blip r:embed="rId5">
            <a:alphaModFix/>
          </a:blip>
          <a:srcRect b="0" l="0" r="0" t="0"/>
          <a:stretch/>
        </p:blipFill>
        <p:spPr>
          <a:xfrm>
            <a:off x="8317446" y="382863"/>
            <a:ext cx="582133" cy="5821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gital House">
  <a:themeElements>
    <a:clrScheme name="Office">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Garcia Maria Trinidad</dc:creator>
</cp:coreProperties>
</file>